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23.xml" ContentType="application/vnd.openxmlformats-officedocument.presentationml.slide+xml"/>
  <Override PartName="/ppt/slides/slide38.xml" ContentType="application/vnd.openxmlformats-officedocument.presentationml.slide+xml"/>
  <Override PartName="/ppt/slides/slide36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7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95" r:id="rId3"/>
    <p:sldId id="440" r:id="rId4"/>
    <p:sldId id="296" r:id="rId5"/>
    <p:sldId id="313" r:id="rId6"/>
    <p:sldId id="441" r:id="rId7"/>
    <p:sldId id="289" r:id="rId8"/>
    <p:sldId id="442" r:id="rId9"/>
    <p:sldId id="444" r:id="rId10"/>
    <p:sldId id="445" r:id="rId11"/>
    <p:sldId id="446" r:id="rId12"/>
    <p:sldId id="447" r:id="rId13"/>
    <p:sldId id="483" r:id="rId14"/>
    <p:sldId id="450" r:id="rId15"/>
    <p:sldId id="451" r:id="rId16"/>
    <p:sldId id="452" r:id="rId17"/>
    <p:sldId id="453" r:id="rId18"/>
    <p:sldId id="482" r:id="rId19"/>
    <p:sldId id="455" r:id="rId20"/>
    <p:sldId id="456" r:id="rId21"/>
    <p:sldId id="457" r:id="rId22"/>
    <p:sldId id="458" r:id="rId23"/>
    <p:sldId id="459" r:id="rId24"/>
    <p:sldId id="460" r:id="rId25"/>
    <p:sldId id="484" r:id="rId26"/>
    <p:sldId id="485" r:id="rId27"/>
    <p:sldId id="488" r:id="rId28"/>
    <p:sldId id="463" r:id="rId29"/>
    <p:sldId id="464" r:id="rId30"/>
    <p:sldId id="465" r:id="rId31"/>
    <p:sldId id="466" r:id="rId32"/>
    <p:sldId id="467" r:id="rId33"/>
    <p:sldId id="487" r:id="rId34"/>
    <p:sldId id="486" r:id="rId35"/>
    <p:sldId id="469" r:id="rId36"/>
    <p:sldId id="470" r:id="rId37"/>
    <p:sldId id="471" r:id="rId38"/>
    <p:sldId id="472" r:id="rId39"/>
    <p:sldId id="473" r:id="rId40"/>
    <p:sldId id="474" r:id="rId41"/>
    <p:sldId id="475" r:id="rId42"/>
    <p:sldId id="476" r:id="rId43"/>
    <p:sldId id="481" r:id="rId44"/>
    <p:sldId id="478" r:id="rId45"/>
    <p:sldId id="479" r:id="rId46"/>
    <p:sldId id="480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00"/>
    <a:srgbClr val="FB7C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2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15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55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D8B8C-2D7F-4E1D-B5D8-CBF52CB5F6D0}" type="datetimeFigureOut">
              <a:rPr lang="es-CR" smtClean="0"/>
              <a:t>30/05/2017</a:t>
            </a:fld>
            <a:endParaRPr lang="es-C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F62A8-8A51-442A-83D8-DE4C29A9C6A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72814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F62A8-8A51-442A-83D8-DE4C29A9C6A0}" type="slidenum">
              <a:rPr lang="es-CR" smtClean="0"/>
              <a:t>12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94470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RTADA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6" r="9810"/>
          <a:stretch/>
        </p:blipFill>
        <p:spPr>
          <a:xfrm>
            <a:off x="1" y="0"/>
            <a:ext cx="9144000" cy="6889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58" y="3701116"/>
            <a:ext cx="6553142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58" y="5171141"/>
            <a:ext cx="6553142" cy="864565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834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ondo-Sección naranja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45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871" y="4406900"/>
            <a:ext cx="5126841" cy="1362075"/>
          </a:xfrm>
        </p:spPr>
        <p:txBody>
          <a:bodyPr anchor="t">
            <a:normAutofit/>
          </a:bodyPr>
          <a:lstStyle>
            <a:lvl1pPr algn="r">
              <a:defRPr sz="30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9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96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63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1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50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3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ndo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71"/>
          <a:stretch/>
        </p:blipFill>
        <p:spPr>
          <a:xfrm>
            <a:off x="1" y="0"/>
            <a:ext cx="9144000" cy="686043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5955" y="79382"/>
            <a:ext cx="8229600" cy="952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9D8AD-A785-3F43-9A72-1CA16321689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BCDBA-D46E-6248-8B01-4EB92E0C2A7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4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457200" rtl="0" eaLnBrk="1" latinLnBrk="0" hangingPunct="1">
        <a:spcBef>
          <a:spcPct val="0"/>
        </a:spcBef>
        <a:buNone/>
        <a:defRPr sz="2400" kern="1200">
          <a:solidFill>
            <a:srgbClr val="FB7C13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ahoma"/>
          <a:ea typeface="+mn-ea"/>
          <a:cs typeface="Tahom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ahoma"/>
          <a:ea typeface="+mn-ea"/>
          <a:cs typeface="Tahom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ahoma"/>
          <a:ea typeface="+mn-ea"/>
          <a:cs typeface="Tahom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ahoma"/>
          <a:ea typeface="+mn-ea"/>
          <a:cs typeface="Tahom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ahoma"/>
          <a:ea typeface="+mn-ea"/>
          <a:cs typeface="Taho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471" y="3678538"/>
            <a:ext cx="8190089" cy="1251367"/>
          </a:xfrm>
        </p:spPr>
        <p:txBody>
          <a:bodyPr>
            <a:normAutofit/>
          </a:bodyPr>
          <a:lstStyle/>
          <a:p>
            <a:pPr algn="ctr"/>
            <a:r>
              <a:rPr lang="es-C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 de resultados del Índice de Gestión en Discapacidad y Accesibilidad</a:t>
            </a:r>
            <a:br>
              <a:rPr lang="es-C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IGEDA, Edición 2017.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936" y="5212115"/>
            <a:ext cx="994261" cy="86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7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33" y="260944"/>
            <a:ext cx="5756232" cy="5756232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  <p:pic>
        <p:nvPicPr>
          <p:cNvPr id="2" name="Picture 1" descr="Untitled-2-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9185"/>
            <a:ext cx="2554738" cy="255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3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  <p:pic>
        <p:nvPicPr>
          <p:cNvPr id="2" name="Picture 1" descr="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4" y="599799"/>
            <a:ext cx="7448592" cy="527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7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19" y="-191459"/>
            <a:ext cx="8390440" cy="6485810"/>
          </a:xfrm>
          <a:prstGeom prst="rect">
            <a:avLst/>
          </a:prstGeom>
        </p:spPr>
      </p:pic>
      <p:pic>
        <p:nvPicPr>
          <p:cNvPr id="2" name="Picture 1" descr="Untitled-2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20" y="4227135"/>
            <a:ext cx="1836814" cy="1836814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96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39" y="170572"/>
            <a:ext cx="7638450" cy="5904522"/>
          </a:xfrm>
          <a:prstGeom prst="rect">
            <a:avLst/>
          </a:prstGeom>
        </p:spPr>
      </p:pic>
      <p:pic>
        <p:nvPicPr>
          <p:cNvPr id="2" name="Picture 1" descr="Untitled-2-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536" y="3708368"/>
            <a:ext cx="2504464" cy="2504464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04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9" y="587148"/>
            <a:ext cx="7815993" cy="5607300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30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0889" y="2885381"/>
            <a:ext cx="7947377" cy="925689"/>
          </a:xfrm>
        </p:spPr>
        <p:txBody>
          <a:bodyPr>
            <a:normAutofit/>
          </a:bodyPr>
          <a:lstStyle/>
          <a:p>
            <a:pPr algn="ctr"/>
            <a:r>
              <a:rPr lang="es-CR" dirty="0"/>
              <a:t> </a:t>
            </a:r>
            <a:r>
              <a:rPr lang="es-CR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</a:t>
            </a:r>
            <a:endParaRPr lang="es-C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4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13673" r="6461" b="20178"/>
          <a:stretch/>
        </p:blipFill>
        <p:spPr>
          <a:xfrm>
            <a:off x="0" y="1035884"/>
            <a:ext cx="9065278" cy="49220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58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2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149" y="1434852"/>
            <a:ext cx="1439534" cy="1439534"/>
          </a:xfrm>
          <a:prstGeom prst="rect">
            <a:avLst/>
          </a:prstGeom>
        </p:spPr>
      </p:pic>
      <p:pic>
        <p:nvPicPr>
          <p:cNvPr id="3" name="Picture 2" descr="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93" y="465101"/>
            <a:ext cx="8554305" cy="6553890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52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33" y="854339"/>
            <a:ext cx="7701634" cy="5285066"/>
          </a:xfrm>
          <a:prstGeom prst="rect">
            <a:avLst/>
          </a:prstGeom>
        </p:spPr>
      </p:pic>
      <p:pic>
        <p:nvPicPr>
          <p:cNvPr id="2" name="Picture 1" descr="Untitled-2-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732" y="327454"/>
            <a:ext cx="2172170" cy="2172170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74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0889" y="3149600"/>
            <a:ext cx="7947377" cy="643467"/>
          </a:xfrm>
        </p:spPr>
        <p:txBody>
          <a:bodyPr>
            <a:normAutofit/>
          </a:bodyPr>
          <a:lstStyle/>
          <a:p>
            <a:pPr algn="ctr"/>
            <a:r>
              <a:rPr lang="es-CR" sz="3200" cap="none" dirty="0"/>
              <a:t>¿Para qué puede ser útil el Igeda? </a:t>
            </a:r>
            <a:endParaRPr lang="es-CR" sz="3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9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2-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3925"/>
            <a:ext cx="2339616" cy="2339616"/>
          </a:xfrm>
          <a:prstGeom prst="rect">
            <a:avLst/>
          </a:prstGeom>
        </p:spPr>
      </p:pic>
      <p:pic>
        <p:nvPicPr>
          <p:cNvPr id="3" name="Picture 2" descr="1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37"/>
          <a:stretch/>
        </p:blipFill>
        <p:spPr>
          <a:xfrm>
            <a:off x="535833" y="123487"/>
            <a:ext cx="7807764" cy="6029385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2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0889" y="2867378"/>
            <a:ext cx="7947377" cy="925689"/>
          </a:xfrm>
        </p:spPr>
        <p:txBody>
          <a:bodyPr>
            <a:normAutofit fontScale="90000"/>
          </a:bodyPr>
          <a:lstStyle/>
          <a:p>
            <a:pPr algn="ctr"/>
            <a:r>
              <a:rPr lang="es-CR" dirty="0"/>
              <a:t> </a:t>
            </a:r>
            <a:r>
              <a:rPr lang="es-CR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Participación por parte de las entidades contempladas</a:t>
            </a:r>
            <a:endParaRPr lang="es-C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0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-2-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3931"/>
            <a:ext cx="2335834" cy="2335834"/>
          </a:xfrm>
          <a:prstGeom prst="rect">
            <a:avLst/>
          </a:prstGeom>
        </p:spPr>
      </p:pic>
      <p:pic>
        <p:nvPicPr>
          <p:cNvPr id="3" name="Picture 2" descr="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752" y="742066"/>
            <a:ext cx="7103388" cy="5373868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62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67" y="497579"/>
            <a:ext cx="8229600" cy="1047836"/>
          </a:xfrm>
        </p:spPr>
        <p:txBody>
          <a:bodyPr>
            <a:noAutofit/>
          </a:bodyPr>
          <a:lstStyle/>
          <a:p>
            <a:pPr marL="0" indent="0" algn="ctr"/>
            <a:r>
              <a:rPr lang="es-ES_tradnl" sz="1600" b="1" dirty="0">
                <a:solidFill>
                  <a:schemeClr val="bg1">
                    <a:lumMod val="50000"/>
                  </a:schemeClr>
                </a:solidFill>
                <a:latin typeface="Tahome"/>
                <a:cs typeface="Tahome"/>
              </a:rPr>
              <a:t>Respuesta a la herramienta Igeda </a:t>
            </a:r>
            <a:br>
              <a:rPr lang="es-ES_tradnl" sz="1600" b="1" dirty="0">
                <a:solidFill>
                  <a:schemeClr val="bg1">
                    <a:lumMod val="50000"/>
                  </a:schemeClr>
                </a:solidFill>
                <a:latin typeface="Tahome"/>
                <a:cs typeface="Tahome"/>
              </a:rPr>
            </a:br>
            <a:r>
              <a:rPr lang="es-ES_tradnl" sz="1600" b="1" dirty="0">
                <a:solidFill>
                  <a:schemeClr val="bg1">
                    <a:lumMod val="50000"/>
                  </a:schemeClr>
                </a:solidFill>
                <a:latin typeface="Tahome"/>
                <a:cs typeface="Tahome"/>
              </a:rPr>
              <a:t>Totalidad de las entidades contempladas</a:t>
            </a:r>
            <a:br>
              <a:rPr lang="es-CR" sz="1600" b="1" dirty="0">
                <a:solidFill>
                  <a:schemeClr val="bg1">
                    <a:lumMod val="50000"/>
                  </a:schemeClr>
                </a:solidFill>
                <a:latin typeface="Tahome"/>
                <a:cs typeface="Tahome"/>
              </a:rPr>
            </a:br>
            <a:endParaRPr lang="en-US" sz="1600" dirty="0">
              <a:solidFill>
                <a:schemeClr val="bg1">
                  <a:lumMod val="50000"/>
                </a:schemeClr>
              </a:solidFill>
              <a:latin typeface="Tahome"/>
              <a:cs typeface="Tahome"/>
            </a:endParaRPr>
          </a:p>
        </p:txBody>
      </p:sp>
      <p:pic>
        <p:nvPicPr>
          <p:cNvPr id="3" name="Picture 2" descr="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0" y="1129921"/>
            <a:ext cx="7024560" cy="5181752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30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828" y="567491"/>
            <a:ext cx="8229600" cy="952578"/>
          </a:xfrm>
        </p:spPr>
        <p:txBody>
          <a:bodyPr>
            <a:noAutofit/>
          </a:bodyPr>
          <a:lstStyle/>
          <a:p>
            <a:pPr marL="0" indent="0" algn="ctr"/>
            <a:b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ES_tradnl" sz="1800" b="1" dirty="0">
                <a:solidFill>
                  <a:srgbClr val="7F7F7F"/>
                </a:solidFill>
                <a:latin typeface="Tahome"/>
                <a:cs typeface="Tahome"/>
              </a:rPr>
              <a:t>Respuesta a la herramienta Igeda </a:t>
            </a:r>
            <a:br>
              <a:rPr lang="es-ES_tradnl" sz="1800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ES_tradnl" sz="1800" b="1" dirty="0">
                <a:solidFill>
                  <a:srgbClr val="7F7F7F"/>
                </a:solidFill>
                <a:latin typeface="Tahome"/>
                <a:cs typeface="Tahome"/>
              </a:rPr>
              <a:t>Instituciones Públicas</a:t>
            </a:r>
            <a:br>
              <a:rPr lang="es-CR" sz="1600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CR" sz="1800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CR" sz="1800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CR" sz="1800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CR" sz="1800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sz="1600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3" name="Picture 2" descr="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0" y="1198627"/>
            <a:ext cx="7024560" cy="5181754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97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67" y="724576"/>
            <a:ext cx="8229600" cy="767374"/>
          </a:xfrm>
        </p:spPr>
        <p:txBody>
          <a:bodyPr>
            <a:noAutofit/>
          </a:bodyPr>
          <a:lstStyle/>
          <a:p>
            <a:pPr marL="0" indent="0" algn="ctr"/>
            <a: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  <a:t>Respuesta a la herramienta Igeda</a:t>
            </a:r>
            <a:b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ES_tradnl" sz="1600" b="1" dirty="0">
                <a:solidFill>
                  <a:srgbClr val="7F7F7F"/>
                </a:solidFill>
                <a:latin typeface="Tahome"/>
                <a:cs typeface="Tahome"/>
              </a:rPr>
              <a:t>Municipalidades</a:t>
            </a:r>
            <a:br>
              <a:rPr lang="es-CR" sz="1600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s-CR" sz="1600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sz="1600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5" name="Picture 4" descr="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21" y="912211"/>
            <a:ext cx="7350558" cy="5421036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20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0889" y="2867378"/>
            <a:ext cx="7947377" cy="925689"/>
          </a:xfrm>
        </p:spPr>
        <p:txBody>
          <a:bodyPr>
            <a:normAutofit/>
          </a:bodyPr>
          <a:lstStyle/>
          <a:p>
            <a:pPr algn="ctr"/>
            <a:r>
              <a:rPr lang="es-CR" dirty="0"/>
              <a:t> </a:t>
            </a:r>
            <a:r>
              <a:rPr lang="es-CR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  <a:endParaRPr lang="es-C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8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15" y="570050"/>
            <a:ext cx="8560370" cy="6080666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92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907"/>
            <a:ext cx="9144000" cy="64064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32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851394"/>
            <a:ext cx="8229600" cy="865980"/>
          </a:xfrm>
        </p:spPr>
        <p:txBody>
          <a:bodyPr>
            <a:noAutofit/>
          </a:bodyPr>
          <a:lstStyle/>
          <a:p>
            <a:pPr algn="ctr"/>
            <a:r>
              <a:rPr lang="es-MX" sz="1800" b="1" dirty="0">
                <a:solidFill>
                  <a:srgbClr val="7F7F7F"/>
                </a:solidFill>
              </a:rPr>
              <a:t>Instituciones públicas. Primeras 10 posiciones</a:t>
            </a:r>
            <a:br>
              <a:rPr lang="es-MX" sz="1800" b="1" dirty="0">
                <a:solidFill>
                  <a:srgbClr val="7F7F7F"/>
                </a:solidFill>
              </a:rPr>
            </a:br>
            <a:endParaRPr lang="en-US" sz="1800" b="1" dirty="0">
              <a:solidFill>
                <a:srgbClr val="7F7F7F"/>
              </a:solidFill>
            </a:endParaRPr>
          </a:p>
        </p:txBody>
      </p:sp>
      <p:pic>
        <p:nvPicPr>
          <p:cNvPr id="6" name="Picture 5" descr="Untitled-2-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27" y="1284384"/>
            <a:ext cx="1542538" cy="1542538"/>
          </a:xfrm>
          <a:prstGeom prst="rect">
            <a:avLst/>
          </a:prstGeom>
        </p:spPr>
      </p:pic>
      <p:pic>
        <p:nvPicPr>
          <p:cNvPr id="8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  <p:pic>
        <p:nvPicPr>
          <p:cNvPr id="9" name="Picture 8" descr="2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560" y="2564610"/>
            <a:ext cx="6105938" cy="3434590"/>
          </a:xfrm>
          <a:prstGeom prst="rect">
            <a:avLst/>
          </a:prstGeom>
        </p:spPr>
      </p:pic>
      <p:pic>
        <p:nvPicPr>
          <p:cNvPr id="4" name="Picture 3" descr="xx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40" y="1387787"/>
            <a:ext cx="6572336" cy="35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24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551848"/>
            <a:ext cx="8229600" cy="952578"/>
          </a:xfrm>
        </p:spPr>
        <p:txBody>
          <a:bodyPr>
            <a:normAutofit/>
          </a:bodyPr>
          <a:lstStyle/>
          <a:p>
            <a:pPr algn="ctr"/>
            <a:r>
              <a:rPr lang="es-MX" sz="1800" b="1" dirty="0">
                <a:solidFill>
                  <a:srgbClr val="7F7F7F"/>
                </a:solidFill>
                <a:latin typeface="Tahome"/>
                <a:cs typeface="Tahome"/>
              </a:rPr>
              <a:t>Municipalidades. Primeras 5 posiciones</a:t>
            </a:r>
            <a:endParaRPr lang="en-US" sz="1800" b="1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6" name="Picture 5" descr="Untitled-2-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790" y="3855827"/>
            <a:ext cx="1896472" cy="1896472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  <p:pic>
        <p:nvPicPr>
          <p:cNvPr id="8" name="Picture 7" descr="2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3" y="981219"/>
            <a:ext cx="7027335" cy="635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43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282" y="1102339"/>
            <a:ext cx="3905718" cy="1438594"/>
          </a:xfrm>
        </p:spPr>
        <p:txBody>
          <a:bodyPr>
            <a:noAutofit/>
          </a:bodyPr>
          <a:lstStyle/>
          <a:p>
            <a:pPr algn="ctr"/>
            <a:r>
              <a:rPr lang="es-CR" sz="1600" b="1" dirty="0">
                <a:solidFill>
                  <a:srgbClr val="7F7F7F"/>
                </a:solidFill>
              </a:rPr>
              <a:t>Cantidad de instituciones públicas por puntaje asignado según respuestas afirmativas aportadas</a:t>
            </a:r>
            <a:br>
              <a:rPr lang="es-CR" sz="1600" dirty="0">
                <a:solidFill>
                  <a:srgbClr val="7F7F7F"/>
                </a:solidFill>
              </a:rPr>
            </a:br>
            <a:endParaRPr lang="en-US" sz="1600" dirty="0">
              <a:solidFill>
                <a:srgbClr val="7F7F7F"/>
              </a:solidFill>
            </a:endParaRPr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826335" y="1014134"/>
            <a:ext cx="3905718" cy="1438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FB7C13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CR" sz="1800" b="1" dirty="0">
                <a:solidFill>
                  <a:srgbClr val="7F7F7F"/>
                </a:solidFill>
                <a:latin typeface="Tahome"/>
                <a:cs typeface="Tahome"/>
              </a:rPr>
              <a:t>Cantidad de municipalidades por puntaje asignado según respuestas afirmativas aportadas.</a:t>
            </a:r>
          </a:p>
        </p:txBody>
      </p:sp>
      <p:pic>
        <p:nvPicPr>
          <p:cNvPr id="3" name="Picture 2" descr="zzz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8" y="2412416"/>
            <a:ext cx="4072848" cy="3471832"/>
          </a:xfrm>
          <a:prstGeom prst="rect">
            <a:avLst/>
          </a:prstGeom>
        </p:spPr>
      </p:pic>
      <p:pic>
        <p:nvPicPr>
          <p:cNvPr id="4" name="Picture 3" descr="ffff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37" y="2317914"/>
            <a:ext cx="4290584" cy="365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84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7" y="234699"/>
            <a:ext cx="6954968" cy="6388602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3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84" y="321995"/>
            <a:ext cx="8486082" cy="5968680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87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92" y="787098"/>
            <a:ext cx="8467216" cy="5080330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16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.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190" y="248752"/>
            <a:ext cx="6713144" cy="5978128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75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833685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Categoría: Fortalecimiento Institucional</a:t>
            </a:r>
            <a:b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 Cantidad de instituciones públicas por puntaje asignado según respuestas afirmativas aportadas</a:t>
            </a:r>
            <a:b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56" y="1155111"/>
            <a:ext cx="8833208" cy="5974014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47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931834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Categoría: Fortalecimiento Institucional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 Cantidad de municipalidades por puntaje asignado según respuestas afirmativas aportadas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87" y="1324709"/>
            <a:ext cx="8276840" cy="5597734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73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916" y="189837"/>
            <a:ext cx="1140051" cy="969348"/>
          </a:xfrm>
          <a:prstGeom prst="rect">
            <a:avLst/>
          </a:prstGeom>
        </p:spPr>
      </p:pic>
      <p:pic>
        <p:nvPicPr>
          <p:cNvPr id="4" name="Picture 3" descr="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3" y="112123"/>
            <a:ext cx="8823934" cy="618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17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850034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 Actitudinal.</a:t>
            </a:r>
            <a:b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Cantidad de instituciones públicas por puntaje asignado según respuestas afirmativas aportadas.</a:t>
            </a:r>
            <a:b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79" y="1463316"/>
            <a:ext cx="8020242" cy="5424194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10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870605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 Actitudinal.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Cantidad de municipalidades por puntaje asignado según respuestas afirmativas aportadas.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3" name="Picture 2" descr="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31" y="1282672"/>
            <a:ext cx="7885815" cy="5698815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2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33" y="-168621"/>
            <a:ext cx="6967830" cy="6801696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81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2.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04" y="733428"/>
            <a:ext cx="7073900" cy="5448300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3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76" y="317543"/>
            <a:ext cx="6385740" cy="5865728"/>
          </a:xfrm>
          <a:prstGeom prst="rect">
            <a:avLst/>
          </a:prstGeom>
        </p:spPr>
      </p:pic>
      <p:pic>
        <p:nvPicPr>
          <p:cNvPr id="2" name="Picture 1" descr="Untitled-2-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98" y="4412475"/>
            <a:ext cx="1818590" cy="1818590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32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26619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Categoría: Servicios Accesibles.</a:t>
            </a:r>
            <a:b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Cantidad de instituciones públicas por puntaje asignado según respuestas afirmativas aportadas.</a:t>
            </a:r>
            <a:b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9" y="1210130"/>
            <a:ext cx="8112604" cy="5863748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20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816379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Categoría: Servicios Accesibles.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Cantidad de municipalidades por puntaje asignado según respuestas afirmativas aportadas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31" y="1206471"/>
            <a:ext cx="7803444" cy="5640288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18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32" y="774478"/>
            <a:ext cx="7339961" cy="5142532"/>
          </a:xfrm>
          <a:prstGeom prst="rect">
            <a:avLst/>
          </a:prstGeom>
        </p:spPr>
      </p:pic>
      <p:pic>
        <p:nvPicPr>
          <p:cNvPr id="2" name="Picture 1" descr="Untitled-2-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60085"/>
            <a:ext cx="2305842" cy="2305842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404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990600"/>
            <a:ext cx="8229600" cy="595542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Categoría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Entorno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Inclusivo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: </a:t>
            </a:r>
            <a:b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Cantidad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de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instituciones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públicas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por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puntaje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asignado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según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respuestas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afirmativas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aportadas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.</a:t>
            </a:r>
          </a:p>
        </p:txBody>
      </p:sp>
      <p:pic>
        <p:nvPicPr>
          <p:cNvPr id="5" name="Picture 4" descr="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0" y="1317625"/>
            <a:ext cx="7773940" cy="5438310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670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5" y="741321"/>
            <a:ext cx="8229600" cy="952578"/>
          </a:xfrm>
        </p:spPr>
        <p:txBody>
          <a:bodyPr>
            <a:normAutofit fontScale="90000"/>
          </a:bodyPr>
          <a:lstStyle/>
          <a:p>
            <a:pPr algn="ctr"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Categoría Entorno Inclusivo: 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s-MX" b="1" dirty="0">
                <a:solidFill>
                  <a:srgbClr val="7F7F7F"/>
                </a:solidFill>
                <a:latin typeface="Tahome"/>
                <a:cs typeface="Tahome"/>
              </a:rPr>
              <a:t>Cantidad de municipalidades por puntaje asignado según respuestas afirmativas aportadas.</a:t>
            </a:r>
            <a:br>
              <a:rPr lang="es-CR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1031960"/>
            <a:ext cx="7835515" cy="5665077"/>
          </a:xfrm>
          <a:prstGeom prst="rect">
            <a:avLst/>
          </a:prstGeom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13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141" y="847778"/>
            <a:ext cx="8229600" cy="952578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Instituciones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públicas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 </a:t>
            </a:r>
            <a:b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Porcentaje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de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respuestas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afirmativas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por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categoría</a:t>
            </a:r>
            <a:b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</a:br>
            <a:b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sz="1600" b="1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4" name="Picture 3" descr="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50" y="1071935"/>
            <a:ext cx="7533304" cy="54465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74193" y="62145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57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15955" y="798857"/>
            <a:ext cx="8229600" cy="952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FB7C13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Municipalidades</a:t>
            </a:r>
            <a:b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</a:b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Porcentaje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de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respuestas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afirmativas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por</a:t>
            </a:r>
            <a: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  <a:t> </a:t>
            </a:r>
            <a:r>
              <a:rPr lang="en-US" sz="1600" b="1" dirty="0" err="1">
                <a:solidFill>
                  <a:srgbClr val="7F7F7F"/>
                </a:solidFill>
                <a:latin typeface="Tahome"/>
                <a:cs typeface="Tahome"/>
              </a:rPr>
              <a:t>categoría</a:t>
            </a:r>
            <a:br>
              <a:rPr lang="en-US" sz="1600" b="1" dirty="0">
                <a:solidFill>
                  <a:srgbClr val="7F7F7F"/>
                </a:solidFill>
                <a:latin typeface="Tahome"/>
                <a:cs typeface="Tahome"/>
              </a:rPr>
            </a:br>
            <a:endParaRPr lang="en-US" sz="1600" b="1" dirty="0">
              <a:solidFill>
                <a:srgbClr val="7F7F7F"/>
              </a:solidFill>
              <a:latin typeface="Tahome"/>
              <a:cs typeface="Tahome"/>
            </a:endParaRPr>
          </a:p>
        </p:txBody>
      </p:sp>
      <p:pic>
        <p:nvPicPr>
          <p:cNvPr id="8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  <p:pic>
        <p:nvPicPr>
          <p:cNvPr id="2" name="Picture 1" descr="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1" y="1245550"/>
            <a:ext cx="7146098" cy="51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042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0889" y="2867378"/>
            <a:ext cx="7947377" cy="925689"/>
          </a:xfrm>
        </p:spPr>
        <p:txBody>
          <a:bodyPr>
            <a:normAutofit/>
          </a:bodyPr>
          <a:lstStyle/>
          <a:p>
            <a:pPr algn="ctr"/>
            <a:r>
              <a:rPr lang="es-CR" dirty="0"/>
              <a:t> ¿</a:t>
            </a:r>
            <a:r>
              <a:rPr lang="es-CR" sz="32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 sigue?</a:t>
            </a:r>
            <a:endParaRPr lang="es-C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8215" y="223704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7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8" y="751319"/>
            <a:ext cx="8988533" cy="5670266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33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-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657" y="3967678"/>
            <a:ext cx="2207156" cy="2207156"/>
          </a:xfrm>
          <a:prstGeom prst="rect">
            <a:avLst/>
          </a:prstGeom>
        </p:spPr>
      </p:pic>
      <p:pic>
        <p:nvPicPr>
          <p:cNvPr id="2" name="Picture 1" descr="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992" y="-61888"/>
            <a:ext cx="6850176" cy="6379830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9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-2-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089" y="4257461"/>
            <a:ext cx="1953412" cy="1953412"/>
          </a:xfrm>
          <a:prstGeom prst="rect">
            <a:avLst/>
          </a:prstGeom>
        </p:spPr>
      </p:pic>
      <p:pic>
        <p:nvPicPr>
          <p:cNvPr id="2" name="Picture 1" descr="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41" y="158771"/>
            <a:ext cx="8513958" cy="6198162"/>
          </a:xfrm>
          <a:prstGeom prst="rect">
            <a:avLst/>
          </a:prstGeom>
        </p:spPr>
      </p:pic>
      <p:pic>
        <p:nvPicPr>
          <p:cNvPr id="7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476" y="101632"/>
            <a:ext cx="114005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72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9B20B161579CC4DA2B5E8D9479E7D86" ma:contentTypeVersion="15" ma:contentTypeDescription="Crear nuevo documento." ma:contentTypeScope="" ma:versionID="36138cc7fa4eae901d619f56ba7791af">
  <xsd:schema xmlns:xsd="http://www.w3.org/2001/XMLSchema" xmlns:xs="http://www.w3.org/2001/XMLSchema" xmlns:p="http://schemas.microsoft.com/office/2006/metadata/properties" xmlns:ns2="f697fc76-3b10-4546-aa1c-c384f1b74e37" xmlns:ns3="7d0e790b-6c7b-41c8-8c16-1281c61e5673" targetNamespace="http://schemas.microsoft.com/office/2006/metadata/properties" ma:root="true" ma:fieldsID="365cae6790c3a3b506e5e31c22bf0063" ns2:_="" ns3:_="">
    <xsd:import namespace="f697fc76-3b10-4546-aa1c-c384f1b74e37"/>
    <xsd:import namespace="7d0e790b-6c7b-41c8-8c16-1281c61e56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7fc76-3b10-4546-aa1c-c384f1b74e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4657b88c-245f-4bab-9705-d1d56bb451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e790b-6c7b-41c8-8c16-1281c61e567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88d3581-7c4e-4b41-9ca3-72f75289ae49}" ma:internalName="TaxCatchAll" ma:showField="CatchAllData" ma:web="7d0e790b-6c7b-41c8-8c16-1281c61e56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97fc76-3b10-4546-aa1c-c384f1b74e37">
      <Terms xmlns="http://schemas.microsoft.com/office/infopath/2007/PartnerControls"/>
    </lcf76f155ced4ddcb4097134ff3c332f>
    <TaxCatchAll xmlns="7d0e790b-6c7b-41c8-8c16-1281c61e5673" xsi:nil="true"/>
  </documentManagement>
</p:properties>
</file>

<file path=customXml/itemProps1.xml><?xml version="1.0" encoding="utf-8"?>
<ds:datastoreItem xmlns:ds="http://schemas.openxmlformats.org/officeDocument/2006/customXml" ds:itemID="{58571620-59E0-49B7-A774-9E0863CBAAF9}"/>
</file>

<file path=customXml/itemProps2.xml><?xml version="1.0" encoding="utf-8"?>
<ds:datastoreItem xmlns:ds="http://schemas.openxmlformats.org/officeDocument/2006/customXml" ds:itemID="{A1F34EE0-223F-4989-A51F-BD59DB968300}"/>
</file>

<file path=customXml/itemProps3.xml><?xml version="1.0" encoding="utf-8"?>
<ds:datastoreItem xmlns:ds="http://schemas.openxmlformats.org/officeDocument/2006/customXml" ds:itemID="{7DCE0160-CBB0-4F63-93CD-1B4711A9BC1A}"/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116</Words>
  <Application>Microsoft Office PowerPoint</Application>
  <PresentationFormat>Presentación en pantalla (4:3)</PresentationFormat>
  <Paragraphs>24</Paragraphs>
  <Slides>46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1" baseType="lpstr">
      <vt:lpstr>Arial</vt:lpstr>
      <vt:lpstr>Calibri</vt:lpstr>
      <vt:lpstr>Tahoma</vt:lpstr>
      <vt:lpstr>Tahome</vt:lpstr>
      <vt:lpstr>Office Theme</vt:lpstr>
      <vt:lpstr>Presentación de resultados del Índice de Gestión en Discapacidad y Accesibilidad IGEDA, Edición 2017.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Metodología</vt:lpstr>
      <vt:lpstr>Presentación de PowerPoint</vt:lpstr>
      <vt:lpstr>Presentación de PowerPoint</vt:lpstr>
      <vt:lpstr>Presentación de PowerPoint</vt:lpstr>
      <vt:lpstr>¿Para qué puede ser útil el Igeda? </vt:lpstr>
      <vt:lpstr>Presentación de PowerPoint</vt:lpstr>
      <vt:lpstr> Participación por parte de las entidades contempladas</vt:lpstr>
      <vt:lpstr>Presentación de PowerPoint</vt:lpstr>
      <vt:lpstr>Respuesta a la herramienta Igeda  Totalidad de las entidades contempladas </vt:lpstr>
      <vt:lpstr>     Respuesta a la herramienta Igeda  Instituciones Públicas     </vt:lpstr>
      <vt:lpstr>Respuesta a la herramienta Igeda Municipalidades  </vt:lpstr>
      <vt:lpstr> Resultados</vt:lpstr>
      <vt:lpstr>Presentación de PowerPoint</vt:lpstr>
      <vt:lpstr>Presentación de PowerPoint</vt:lpstr>
      <vt:lpstr>Instituciones públicas. Primeras 10 posiciones </vt:lpstr>
      <vt:lpstr>Municipalidades. Primeras 5 posiciones</vt:lpstr>
      <vt:lpstr>Cantidad de instituciones públicas por puntaje asignado según respuestas afirmativas aportadas </vt:lpstr>
      <vt:lpstr>Presentación de PowerPoint</vt:lpstr>
      <vt:lpstr>Presentación de PowerPoint</vt:lpstr>
      <vt:lpstr>Presentación de PowerPoint</vt:lpstr>
      <vt:lpstr>Presentación de PowerPoint</vt:lpstr>
      <vt:lpstr>Categoría: Fortalecimiento Institucional  Cantidad de instituciones públicas por puntaje asignado según respuestas afirmativas aportadas </vt:lpstr>
      <vt:lpstr>Categoría: Fortalecimiento Institucional  Cantidad de municipalidades por puntaje asignado según respuestas afirmativas aportadas </vt:lpstr>
      <vt:lpstr>Presentación de PowerPoint</vt:lpstr>
      <vt:lpstr>Categoría Actitudinal. Cantidad de instituciones públicas por puntaje asignado según respuestas afirmativas aportadas. </vt:lpstr>
      <vt:lpstr>Categoría Actitudinal. Cantidad de municipalidades por puntaje asignado según respuestas afirmativas aportadas. </vt:lpstr>
      <vt:lpstr>Presentación de PowerPoint</vt:lpstr>
      <vt:lpstr>Presentación de PowerPoint</vt:lpstr>
      <vt:lpstr>Presentación de PowerPoint</vt:lpstr>
      <vt:lpstr>Categoría: Servicios Accesibles. Cantidad de instituciones públicas por puntaje asignado según respuestas afirmativas aportadas. </vt:lpstr>
      <vt:lpstr>Categoría: Servicios Accesibles. Cantidad de municipalidades por puntaje asignado según respuestas afirmativas aportadas </vt:lpstr>
      <vt:lpstr>Presentación de PowerPoint</vt:lpstr>
      <vt:lpstr>Categoría Entorno Inclusivo:  Cantidad de instituciones públicas por puntaje asignado según respuestas afirmativas aportadas.</vt:lpstr>
      <vt:lpstr>Categoría Entorno Inclusivo:  Cantidad de municipalidades por puntaje asignado según respuestas afirmativas aportadas. </vt:lpstr>
      <vt:lpstr>Instituciones públicas   Porcentaje de respuestas afirmativas por categoría  </vt:lpstr>
      <vt:lpstr>Presentación de PowerPoint</vt:lpstr>
      <vt:lpstr> ¿Qué sigue?</vt:lpstr>
      <vt:lpstr>Presentación de PowerPoint</vt:lpstr>
      <vt:lpstr>Presentación de PowerPoint</vt:lpstr>
      <vt:lpstr>Presentación de PowerPoint</vt:lpstr>
    </vt:vector>
  </TitlesOfParts>
  <Company>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... ...</dc:creator>
  <cp:lastModifiedBy>Carmen María Quirós Ocampo</cp:lastModifiedBy>
  <cp:revision>253</cp:revision>
  <dcterms:created xsi:type="dcterms:W3CDTF">2015-12-16T20:28:01Z</dcterms:created>
  <dcterms:modified xsi:type="dcterms:W3CDTF">2017-05-30T17:53:40Z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0x01010049B20B161579CC4DA2B5E8D9479E7D86</vt:lpwstr>
  </property>
</Properties>
</file>