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344D09-8F9F-3136-0C06-564B2D02B570}" v="1" dt="2025-09-04T20:59:30.276"/>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lse Herrera Arias" userId="S::iherrera@conapdis.go.cr::7b4c6bbb-218f-44e1-a9df-fcdbaf808164" providerId="AD" clId="Web-{A0344D09-8F9F-3136-0C06-564B2D02B570}"/>
    <pc:docChg chg="modSld">
      <pc:chgData name="Ilse Herrera Arias" userId="S::iherrera@conapdis.go.cr::7b4c6bbb-218f-44e1-a9df-fcdbaf808164" providerId="AD" clId="Web-{A0344D09-8F9F-3136-0C06-564B2D02B570}" dt="2025-09-04T20:59:30.276" v="0" actId="20577"/>
      <pc:docMkLst>
        <pc:docMk/>
      </pc:docMkLst>
      <pc:sldChg chg="modSp">
        <pc:chgData name="Ilse Herrera Arias" userId="S::iherrera@conapdis.go.cr::7b4c6bbb-218f-44e1-a9df-fcdbaf808164" providerId="AD" clId="Web-{A0344D09-8F9F-3136-0C06-564B2D02B570}" dt="2025-09-04T20:59:30.276" v="0" actId="20577"/>
        <pc:sldMkLst>
          <pc:docMk/>
          <pc:sldMk cId="0" sldId="264"/>
        </pc:sldMkLst>
        <pc:spChg chg="mod">
          <ac:chgData name="Ilse Herrera Arias" userId="S::iherrera@conapdis.go.cr::7b4c6bbb-218f-44e1-a9df-fcdbaf808164" providerId="AD" clId="Web-{A0344D09-8F9F-3136-0C06-564B2D02B570}" dt="2025-09-04T20:59:30.276" v="0" actId="20577"/>
          <ac:spMkLst>
            <pc:docMk/>
            <pc:sldMk cId="0" sldId="264"/>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a:t>Clic para editar título</a:t>
            </a: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p>
        </p:txBody>
      </p:sp>
      <p:sp>
        <p:nvSpPr>
          <p:cNvPr id="4" name="Marcador de fecha 3"/>
          <p:cNvSpPr>
            <a:spLocks noGrp="1"/>
          </p:cNvSpPr>
          <p:nvPr>
            <p:ph type="dt" sz="half" idx="10"/>
          </p:nvPr>
        </p:nvSpPr>
        <p:spPr/>
        <p:txBody>
          <a:bodyPr/>
          <a:lstStyle/>
          <a:p>
            <a:fld id="{2C5EE047-1747-CF4F-AC7D-D13180CF9D07}" type="datetimeFigureOut">
              <a:rPr lang="es-ES_tradnl" smtClean="0"/>
              <a:t>04/09/2025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18B95636-A119-E54E-AF33-D955DF7715E2}" type="slidenum">
              <a:rPr lang="es-ES_tradnl" smtClean="0"/>
              <a:t>‹#›</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2C5EE047-1747-CF4F-AC7D-D13180CF9D07}" type="datetimeFigureOut">
              <a:rPr lang="es-ES_tradnl" smtClean="0"/>
              <a:t>04/09/2025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18B95636-A119-E54E-AF33-D955DF7715E2}" type="slidenum">
              <a:rPr lang="es-ES_tradnl" smtClean="0"/>
              <a:t>‹#›</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a:t>Clic para editar título</a:t>
            </a:r>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2C5EE047-1747-CF4F-AC7D-D13180CF9D07}" type="datetimeFigureOut">
              <a:rPr lang="es-ES_tradnl" smtClean="0"/>
              <a:t>04/09/2025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18B95636-A119-E54E-AF33-D955DF7715E2}" type="slidenum">
              <a:rPr lang="es-ES_tradnl" smtClean="0"/>
              <a:t>‹#›</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p:txBody>
          <a:bodyPr/>
          <a:lstStyle/>
          <a:p>
            <a:fld id="{2C5EE047-1747-CF4F-AC7D-D13180CF9D07}" type="datetimeFigureOut">
              <a:rPr lang="es-ES_tradnl" smtClean="0"/>
              <a:t>04/09/2025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18B95636-A119-E54E-AF33-D955DF7715E2}" type="slidenum">
              <a:rPr lang="es-ES_tradnl" smtClean="0"/>
              <a:t>‹#›</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a:t>Clic para editar título</a:t>
            </a:r>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2C5EE047-1747-CF4F-AC7D-D13180CF9D07}" type="datetimeFigureOut">
              <a:rPr lang="es-ES_tradnl" smtClean="0"/>
              <a:t>04/09/2025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18B95636-A119-E54E-AF33-D955DF7715E2}" type="slidenum">
              <a:rPr lang="es-ES_tradnl" smtClean="0"/>
              <a:t>‹#›</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fecha 4"/>
          <p:cNvSpPr>
            <a:spLocks noGrp="1"/>
          </p:cNvSpPr>
          <p:nvPr>
            <p:ph type="dt" sz="half" idx="10"/>
          </p:nvPr>
        </p:nvSpPr>
        <p:spPr/>
        <p:txBody>
          <a:bodyPr/>
          <a:lstStyle/>
          <a:p>
            <a:fld id="{2C5EE047-1747-CF4F-AC7D-D13180CF9D07}" type="datetimeFigureOut">
              <a:rPr lang="es-ES_tradnl" smtClean="0"/>
              <a:t>04/09/2025</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18B95636-A119-E54E-AF33-D955DF7715E2}" type="slidenum">
              <a:rPr lang="es-ES_tradnl" smtClean="0"/>
              <a:t>‹#›</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7" name="Marcador de fecha 6"/>
          <p:cNvSpPr>
            <a:spLocks noGrp="1"/>
          </p:cNvSpPr>
          <p:nvPr>
            <p:ph type="dt" sz="half" idx="10"/>
          </p:nvPr>
        </p:nvSpPr>
        <p:spPr/>
        <p:txBody>
          <a:bodyPr/>
          <a:lstStyle/>
          <a:p>
            <a:fld id="{2C5EE047-1747-CF4F-AC7D-D13180CF9D07}" type="datetimeFigureOut">
              <a:rPr lang="es-ES_tradnl" smtClean="0"/>
              <a:t>04/09/2025</a:t>
            </a:fld>
            <a:endParaRPr lang="es-ES_tradnl"/>
          </a:p>
        </p:txBody>
      </p:sp>
      <p:sp>
        <p:nvSpPr>
          <p:cNvPr id="8" name="Marcador de pie de página 7"/>
          <p:cNvSpPr>
            <a:spLocks noGrp="1"/>
          </p:cNvSpPr>
          <p:nvPr>
            <p:ph type="ftr" sz="quarter" idx="11"/>
          </p:nvPr>
        </p:nvSpPr>
        <p:spPr/>
        <p:txBody>
          <a:bodyPr/>
          <a:lstStyle/>
          <a:p>
            <a:endParaRPr lang="es-ES_tradnl"/>
          </a:p>
        </p:txBody>
      </p:sp>
      <p:sp>
        <p:nvSpPr>
          <p:cNvPr id="9" name="Marcador de número de diapositiva 8"/>
          <p:cNvSpPr>
            <a:spLocks noGrp="1"/>
          </p:cNvSpPr>
          <p:nvPr>
            <p:ph type="sldNum" sz="quarter" idx="12"/>
          </p:nvPr>
        </p:nvSpPr>
        <p:spPr/>
        <p:txBody>
          <a:bodyPr/>
          <a:lstStyle/>
          <a:p>
            <a:fld id="{18B95636-A119-E54E-AF33-D955DF7715E2}" type="slidenum">
              <a:rPr lang="es-ES_tradnl" smtClean="0"/>
              <a:t>‹#›</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fecha 2"/>
          <p:cNvSpPr>
            <a:spLocks noGrp="1"/>
          </p:cNvSpPr>
          <p:nvPr>
            <p:ph type="dt" sz="half" idx="10"/>
          </p:nvPr>
        </p:nvSpPr>
        <p:spPr/>
        <p:txBody>
          <a:bodyPr/>
          <a:lstStyle/>
          <a:p>
            <a:fld id="{2C5EE047-1747-CF4F-AC7D-D13180CF9D07}" type="datetimeFigureOut">
              <a:rPr lang="es-ES_tradnl" smtClean="0"/>
              <a:t>04/09/2025</a:t>
            </a:fld>
            <a:endParaRPr lang="es-ES_tradnl"/>
          </a:p>
        </p:txBody>
      </p:sp>
      <p:sp>
        <p:nvSpPr>
          <p:cNvPr id="4" name="Marcador de pie de página 3"/>
          <p:cNvSpPr>
            <a:spLocks noGrp="1"/>
          </p:cNvSpPr>
          <p:nvPr>
            <p:ph type="ftr" sz="quarter" idx="11"/>
          </p:nvPr>
        </p:nvSpPr>
        <p:spPr/>
        <p:txBody>
          <a:bodyPr/>
          <a:lstStyle/>
          <a:p>
            <a:endParaRPr lang="es-ES_tradnl"/>
          </a:p>
        </p:txBody>
      </p:sp>
      <p:sp>
        <p:nvSpPr>
          <p:cNvPr id="5" name="Marcador de número de diapositiva 4"/>
          <p:cNvSpPr>
            <a:spLocks noGrp="1"/>
          </p:cNvSpPr>
          <p:nvPr>
            <p:ph type="sldNum" sz="quarter" idx="12"/>
          </p:nvPr>
        </p:nvSpPr>
        <p:spPr/>
        <p:txBody>
          <a:bodyPr/>
          <a:lstStyle/>
          <a:p>
            <a:fld id="{18B95636-A119-E54E-AF33-D955DF7715E2}" type="slidenum">
              <a:rPr lang="es-ES_tradnl" smtClean="0"/>
              <a:t>‹#›</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C5EE047-1747-CF4F-AC7D-D13180CF9D07}" type="datetimeFigureOut">
              <a:rPr lang="es-ES_tradnl" smtClean="0"/>
              <a:t>04/09/2025</a:t>
            </a:fld>
            <a:endParaRPr lang="es-ES_tradnl"/>
          </a:p>
        </p:txBody>
      </p:sp>
      <p:sp>
        <p:nvSpPr>
          <p:cNvPr id="3" name="Marcador de pie de página 2"/>
          <p:cNvSpPr>
            <a:spLocks noGrp="1"/>
          </p:cNvSpPr>
          <p:nvPr>
            <p:ph type="ftr" sz="quarter" idx="11"/>
          </p:nvPr>
        </p:nvSpPr>
        <p:spPr/>
        <p:txBody>
          <a:bodyPr/>
          <a:lstStyle/>
          <a:p>
            <a:endParaRPr lang="es-ES_tradnl"/>
          </a:p>
        </p:txBody>
      </p:sp>
      <p:sp>
        <p:nvSpPr>
          <p:cNvPr id="4" name="Marcador de número de diapositiva 3"/>
          <p:cNvSpPr>
            <a:spLocks noGrp="1"/>
          </p:cNvSpPr>
          <p:nvPr>
            <p:ph type="sldNum" sz="quarter" idx="12"/>
          </p:nvPr>
        </p:nvSpPr>
        <p:spPr/>
        <p:txBody>
          <a:bodyPr/>
          <a:lstStyle/>
          <a:p>
            <a:fld id="{18B95636-A119-E54E-AF33-D955DF7715E2}" type="slidenum">
              <a:rPr lang="es-ES_tradnl" smtClean="0"/>
              <a:t>‹#›</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2C5EE047-1747-CF4F-AC7D-D13180CF9D07}" type="datetimeFigureOut">
              <a:rPr lang="es-ES_tradnl" smtClean="0"/>
              <a:t>04/09/2025</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18B95636-A119-E54E-AF33-D955DF7715E2}" type="slidenum">
              <a:rPr lang="es-ES_tradnl" smtClean="0"/>
              <a:t>‹#›</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2C5EE047-1747-CF4F-AC7D-D13180CF9D07}" type="datetimeFigureOut">
              <a:rPr lang="es-ES_tradnl" smtClean="0"/>
              <a:t>04/09/2025</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18B95636-A119-E54E-AF33-D955DF7715E2}" type="slidenum">
              <a:rPr lang="es-ES_tradnl" smtClean="0"/>
              <a:t>‹#›</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5EE047-1747-CF4F-AC7D-D13180CF9D07}" type="datetimeFigureOut">
              <a:rPr lang="es-ES_tradnl" smtClean="0"/>
              <a:t>04/09/2025</a:t>
            </a:fld>
            <a:endParaRPr lang="es-ES_tradnl"/>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B95636-A119-E54E-AF33-D955DF7715E2}" type="slidenum">
              <a:rPr lang="es-ES_tradnl" smtClean="0"/>
              <a:t>‹#›</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oleObject" Target="???" TargetMode="Externa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oleObject" Target="???"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99592" y="2708920"/>
            <a:ext cx="7772400" cy="1470025"/>
          </a:xfrm>
        </p:spPr>
        <p:txBody>
          <a:bodyPr>
            <a:normAutofit fontScale="90000"/>
          </a:bodyPr>
          <a:lstStyle/>
          <a:p>
            <a:r>
              <a:rPr lang="es-ES_tradnl" b="1"/>
              <a:t>COMPILACIÓN, CLASIFICACIÓN Y ANÁLISIS DE LA LEGISLACIÓN VIGENTE SOBRE LOS DERECHOS DE LAS PERSONAS CON DISCAPACIDAD CD2014-000193-99999</a:t>
            </a:r>
            <a:br>
              <a:rPr lang="es-ES_tradnl"/>
            </a:br>
            <a:endParaRPr lang="es-ES_tradnl"/>
          </a:p>
        </p:txBody>
      </p:sp>
      <p:pic>
        <p:nvPicPr>
          <p:cNvPr id="3074" name="Picture 2" descr="propuestas-logo fundación"/>
          <p:cNvPicPr>
            <a:picLocks noChangeAspect="1" noChangeArrowheads="1"/>
          </p:cNvPicPr>
          <p:nvPr/>
        </p:nvPicPr>
        <p:blipFill>
          <a:blip r:embed="rId2"/>
          <a:srcRect/>
          <a:stretch>
            <a:fillRect/>
          </a:stretch>
        </p:blipFill>
        <p:spPr bwMode="auto">
          <a:xfrm>
            <a:off x="161925" y="384175"/>
            <a:ext cx="2505075" cy="909638"/>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a:t>Descriptores </a:t>
            </a:r>
            <a:r>
              <a:rPr lang="es-ES_tradnl" b="1" u="sng"/>
              <a:t>DII Derechos Económicos, Sociales y Culturales</a:t>
            </a:r>
            <a:endParaRPr lang="es-ES_tradnl"/>
          </a:p>
        </p:txBody>
      </p:sp>
      <p:sp>
        <p:nvSpPr>
          <p:cNvPr id="3" name="Marcador de contenido 2"/>
          <p:cNvSpPr>
            <a:spLocks noGrp="1"/>
          </p:cNvSpPr>
          <p:nvPr>
            <p:ph idx="1"/>
          </p:nvPr>
        </p:nvSpPr>
        <p:spPr/>
        <p:txBody>
          <a:bodyPr/>
          <a:lstStyle/>
          <a:p>
            <a:r>
              <a:rPr lang="es-ES_tradnl" b="1" u="sng"/>
              <a:t>DII 7 Derecho a la vivienda</a:t>
            </a:r>
            <a:endParaRPr lang="es-ES_tradnl"/>
          </a:p>
          <a:p>
            <a:r>
              <a:rPr lang="es-ES_tradnl" b="1" u="sng"/>
              <a:t>DII 8 Derecho a los servicios públicos</a:t>
            </a:r>
            <a:r>
              <a:rPr lang="es-ES_tradnl"/>
              <a:t> </a:t>
            </a:r>
          </a:p>
          <a:p>
            <a:r>
              <a:rPr lang="es-ES_tradnl" b="1" u="sng"/>
              <a:t>DII9 Derechos Económicos</a:t>
            </a:r>
            <a:endParaRPr lang="es-ES_tradnl"/>
          </a:p>
          <a:p>
            <a:r>
              <a:rPr lang="es-ES_tradnl" b="1" u="sng"/>
              <a:t>DII10 Derecho a la Recreación</a:t>
            </a:r>
            <a:endParaRPr lang="es-ES_tradnl"/>
          </a:p>
          <a:p>
            <a:r>
              <a:rPr lang="es-ES_tradnl" b="1" u="sng"/>
              <a:t>DII11 Derecho a la Rehabilitación y Habilitación </a:t>
            </a:r>
            <a:endParaRPr lang="es-ES_tradnl"/>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b="1" u="sng"/>
              <a:t>DESCRIPTORES</a:t>
            </a:r>
            <a:br>
              <a:rPr lang="es-ES_tradnl" b="1" u="sng"/>
            </a:br>
            <a:r>
              <a:rPr lang="es-ES_tradnl" b="1" u="sng"/>
              <a:t>DIII Derechos de los Pueblos</a:t>
            </a:r>
            <a:br>
              <a:rPr lang="es-ES_tradnl"/>
            </a:br>
            <a:endParaRPr lang="es-ES_tradnl"/>
          </a:p>
        </p:txBody>
      </p:sp>
      <p:sp>
        <p:nvSpPr>
          <p:cNvPr id="3" name="Marcador de contenido 2"/>
          <p:cNvSpPr>
            <a:spLocks noGrp="1"/>
          </p:cNvSpPr>
          <p:nvPr>
            <p:ph idx="1"/>
          </p:nvPr>
        </p:nvSpPr>
        <p:spPr/>
        <p:txBody>
          <a:bodyPr/>
          <a:lstStyle/>
          <a:p>
            <a:r>
              <a:rPr lang="es-ES_tradnl" sz="4300" b="1" u="sng"/>
              <a:t>DIII 1 Derecho a disfrutar del progreso científico</a:t>
            </a:r>
            <a:endParaRPr lang="es-ES_tradnl" sz="4300"/>
          </a:p>
          <a:p>
            <a:r>
              <a:rPr lang="es-ES_tradnl" sz="4300" b="1" u="sng"/>
              <a:t>DIII 2 Derecho a la paz</a:t>
            </a:r>
            <a:r>
              <a:rPr lang="es-ES_tradnl" sz="4300"/>
              <a:t> </a:t>
            </a:r>
          </a:p>
          <a:p>
            <a:r>
              <a:rPr lang="es-ES_tradnl" sz="4300" b="1" u="sng"/>
              <a:t>DIII 3 Derecho al desarrollo</a:t>
            </a:r>
            <a:endParaRPr lang="es-ES_tradnl" sz="4300"/>
          </a:p>
          <a:p>
            <a:r>
              <a:rPr lang="es-ES_tradnl" sz="4300" b="1" u="sng"/>
              <a:t>DIII4 Derecho al Medio Ambiente</a:t>
            </a:r>
            <a:endParaRPr lang="es-ES_tradnl" sz="4300"/>
          </a:p>
          <a:p>
            <a:endParaRPr lang="es-ES_tradnl"/>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b="1" u="sng"/>
              <a:t> DESCRIPTORES DIV Derechos de la Diversidad Poblacional</a:t>
            </a:r>
            <a:r>
              <a:rPr lang="es-ES_tradnl"/>
              <a:t> </a:t>
            </a:r>
          </a:p>
        </p:txBody>
      </p:sp>
      <p:sp>
        <p:nvSpPr>
          <p:cNvPr id="3" name="Marcador de contenido 2"/>
          <p:cNvSpPr>
            <a:spLocks noGrp="1"/>
          </p:cNvSpPr>
          <p:nvPr>
            <p:ph idx="1"/>
          </p:nvPr>
        </p:nvSpPr>
        <p:spPr/>
        <p:txBody>
          <a:bodyPr>
            <a:noAutofit/>
          </a:bodyPr>
          <a:lstStyle/>
          <a:p>
            <a:r>
              <a:rPr lang="es-ES_tradnl" sz="2600"/>
              <a:t>DIV 1 Derechos de las Niñas, Niños con Discapacidad </a:t>
            </a:r>
          </a:p>
          <a:p>
            <a:r>
              <a:rPr lang="es-ES_tradnl" sz="2600"/>
              <a:t>DIV 2 Derecho de las Personas Adultas con Discapacidad  </a:t>
            </a:r>
          </a:p>
          <a:p>
            <a:r>
              <a:rPr lang="es-ES_tradnl" sz="2600"/>
              <a:t>	DIV 3 Derecho de las Personas con Discapacidad Indígenas </a:t>
            </a:r>
          </a:p>
          <a:p>
            <a:r>
              <a:rPr lang="es-ES_tradnl" sz="2600"/>
              <a:t>DIV4 Derecho de las Personas con Discapacidad Afro descendientes </a:t>
            </a:r>
          </a:p>
          <a:p>
            <a:r>
              <a:rPr lang="es-ES_tradnl" sz="2600"/>
              <a:t>DIV 5 Derecho de las Mujeres con Discapacidad </a:t>
            </a:r>
          </a:p>
          <a:p>
            <a:r>
              <a:rPr lang="es-ES_tradnl" sz="2600"/>
              <a:t> DIV 6 Derechos de la población LGBTI con discapacidad </a:t>
            </a:r>
          </a:p>
          <a:p>
            <a:r>
              <a:rPr lang="es-ES_tradnl" sz="2600"/>
              <a:t>	DIV 7 Derechos de la Población Migrante con Discapacidad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a:t>DESCRIPTORES </a:t>
            </a:r>
            <a:r>
              <a:rPr lang="es-ES_tradnl" b="1" u="sng"/>
              <a:t>DV Interpretación Jurídica</a:t>
            </a:r>
            <a:br>
              <a:rPr lang="es-ES_tradnl"/>
            </a:br>
            <a:endParaRPr lang="es-ES_tradnl"/>
          </a:p>
        </p:txBody>
      </p:sp>
      <p:sp>
        <p:nvSpPr>
          <p:cNvPr id="3" name="Marcador de contenido 2"/>
          <p:cNvSpPr>
            <a:spLocks noGrp="1"/>
          </p:cNvSpPr>
          <p:nvPr>
            <p:ph idx="1"/>
          </p:nvPr>
        </p:nvSpPr>
        <p:spPr/>
        <p:txBody>
          <a:bodyPr/>
          <a:lstStyle/>
          <a:p>
            <a:r>
              <a:rPr lang="es-ES_tradnl" sz="4900"/>
              <a:t>DV 1 Definiciones </a:t>
            </a:r>
          </a:p>
          <a:p>
            <a:r>
              <a:rPr lang="es-ES_tradnl" sz="4900"/>
              <a:t>DV2 Principios de interpretación Jurídica </a:t>
            </a:r>
          </a:p>
          <a:p>
            <a:r>
              <a:rPr lang="es-ES_tradnl" sz="4900"/>
              <a:t>DV 3 Interpretación Extensiva </a:t>
            </a:r>
          </a:p>
          <a:p>
            <a:pPr>
              <a:buNone/>
            </a:pPr>
            <a:r>
              <a:rPr lang="es-ES_tradnl" sz="4900"/>
              <a:t> </a:t>
            </a:r>
          </a:p>
          <a:p>
            <a:endParaRPr lang="es-ES_tradnl"/>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a:t>DESCRIPTORES </a:t>
            </a:r>
            <a:r>
              <a:rPr lang="es-ES_tradnl" b="1" u="sng"/>
              <a:t>DVI Obligaciones del Estado</a:t>
            </a:r>
            <a:br>
              <a:rPr lang="es-ES_tradnl"/>
            </a:br>
            <a:endParaRPr lang="es-ES_tradnl"/>
          </a:p>
        </p:txBody>
      </p:sp>
      <p:sp>
        <p:nvSpPr>
          <p:cNvPr id="3" name="Marcador de contenido 2"/>
          <p:cNvSpPr>
            <a:spLocks noGrp="1"/>
          </p:cNvSpPr>
          <p:nvPr>
            <p:ph idx="1"/>
          </p:nvPr>
        </p:nvSpPr>
        <p:spPr/>
        <p:txBody>
          <a:bodyPr>
            <a:normAutofit fontScale="92500" lnSpcReduction="10000"/>
          </a:bodyPr>
          <a:lstStyle/>
          <a:p>
            <a:r>
              <a:rPr lang="es-ES_tradnl"/>
              <a:t>DVI 1 Armonizar la Legislación  </a:t>
            </a:r>
          </a:p>
          <a:p>
            <a:r>
              <a:rPr lang="es-ES_tradnl"/>
              <a:t>	DVI 2 Promover Políticas Públicas </a:t>
            </a:r>
          </a:p>
          <a:p>
            <a:r>
              <a:rPr lang="es-ES_tradnl"/>
              <a:t>	DVI 3 No realizar actos contrarios a los DHPCD </a:t>
            </a:r>
          </a:p>
          <a:p>
            <a:r>
              <a:rPr lang="es-ES_tradnl"/>
              <a:t>DVI 4 Evitar discriminación de entes privados </a:t>
            </a:r>
          </a:p>
          <a:p>
            <a:r>
              <a:rPr lang="es-ES_tradnl"/>
              <a:t>DVI 5 Promover la investigación sobre servicios de apoyo y ayudas técnicas </a:t>
            </a:r>
          </a:p>
          <a:p>
            <a:r>
              <a:rPr lang="es-ES_tradnl"/>
              <a:t>DVI 6 Divulgar y formar sobre los derechos de las personas con discapacidad </a:t>
            </a:r>
          </a:p>
          <a:p>
            <a:r>
              <a:rPr lang="es-ES_tradnl"/>
              <a:t>DVI 7 Recopilar de Estadísticas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a:t>DESCRIPTORES </a:t>
            </a:r>
            <a:r>
              <a:rPr lang="es-ES_tradnl" b="1" u="sng"/>
              <a:t>DVI Obligaciones del Estado</a:t>
            </a:r>
            <a:endParaRPr lang="es-ES_tradnl"/>
          </a:p>
        </p:txBody>
      </p:sp>
      <p:sp>
        <p:nvSpPr>
          <p:cNvPr id="3" name="Marcador de contenido 2"/>
          <p:cNvSpPr>
            <a:spLocks noGrp="1"/>
          </p:cNvSpPr>
          <p:nvPr>
            <p:ph idx="1"/>
          </p:nvPr>
        </p:nvSpPr>
        <p:spPr/>
        <p:txBody>
          <a:bodyPr>
            <a:normAutofit fontScale="92500" lnSpcReduction="10000"/>
          </a:bodyPr>
          <a:lstStyle/>
          <a:p>
            <a:r>
              <a:rPr lang="es-ES_tradnl"/>
              <a:t>DVI 8 Cooperación internacional </a:t>
            </a:r>
          </a:p>
          <a:p>
            <a:r>
              <a:rPr lang="es-ES_tradnl"/>
              <a:t>DVI 9 Aplicar y Vigilar </a:t>
            </a:r>
          </a:p>
          <a:p>
            <a:r>
              <a:rPr lang="es-ES_tradnl"/>
              <a:t>DVI 10 Proporcionar información especializada  </a:t>
            </a:r>
          </a:p>
          <a:p>
            <a:r>
              <a:rPr lang="es-ES_tradnl"/>
              <a:t>DVI 11 Asignar presupuesto </a:t>
            </a:r>
          </a:p>
          <a:p>
            <a:r>
              <a:rPr lang="es-ES_tradnl"/>
              <a:t>DVI 12 Consultar a organizaciones y personas con discapacidad</a:t>
            </a:r>
          </a:p>
          <a:p>
            <a:r>
              <a:rPr lang="es-ES_tradnl"/>
              <a:t>DVI 13 Tomar Conciencia </a:t>
            </a:r>
          </a:p>
          <a:p>
            <a:r>
              <a:rPr lang="es-ES_tradnl"/>
              <a:t>DVI14 Presentar informes a instancias internacionales</a:t>
            </a:r>
          </a:p>
          <a:p>
            <a:endParaRPr lang="es-ES_tradnl"/>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nvGraphicFramePr>
        <p:xfrm>
          <a:off x="1524000" y="1397000"/>
          <a:ext cx="6096000" cy="393700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3937000">
                <a:tc>
                  <a:txBody>
                    <a:bodyPr/>
                    <a:lstStyle/>
                    <a:p>
                      <a:r>
                        <a:rPr lang="es-ES_tradnl" sz="4300"/>
                        <a:t>NOMBRE DE LA NORMA</a:t>
                      </a:r>
                    </a:p>
                  </a:txBody>
                  <a:tcPr/>
                </a:tc>
                <a:tc>
                  <a:txBody>
                    <a:bodyPr/>
                    <a:lstStyle/>
                    <a:p>
                      <a:r>
                        <a:rPr lang="es-ES_tradnl" sz="4400" b="1" kern="1200">
                          <a:solidFill>
                            <a:schemeClr val="lt1"/>
                          </a:solidFill>
                          <a:latin typeface="+mn-lt"/>
                          <a:ea typeface="+mn-ea"/>
                          <a:cs typeface="+mn-cs"/>
                        </a:rPr>
                        <a:t>Resumen de la norma:</a:t>
                      </a:r>
                      <a:r>
                        <a:rPr lang="es-ES_tradnl"/>
                        <a:t> </a:t>
                      </a:r>
                    </a:p>
                  </a:txBody>
                  <a:tcPr/>
                </a:tc>
                <a:tc>
                  <a:txBody>
                    <a:bodyPr/>
                    <a:lstStyle/>
                    <a:p>
                      <a:r>
                        <a:rPr lang="es-ES_tradnl" sz="4700" b="1" kern="1200">
                          <a:solidFill>
                            <a:schemeClr val="lt1"/>
                          </a:solidFill>
                          <a:latin typeface="+mn-lt"/>
                          <a:ea typeface="+mn-ea"/>
                          <a:cs typeface="+mn-cs"/>
                        </a:rPr>
                        <a:t>Tipo de Norma </a:t>
                      </a:r>
                      <a:endParaRPr lang="es-ES_tradnl" sz="4700"/>
                    </a:p>
                  </a:txBody>
                  <a:tcPr/>
                </a:tc>
                <a:tc>
                  <a:txBody>
                    <a:bodyPr/>
                    <a:lstStyle/>
                    <a:p>
                      <a:pPr algn="just">
                        <a:spcAft>
                          <a:spcPts val="0"/>
                        </a:spcAft>
                      </a:pPr>
                      <a:r>
                        <a:rPr lang="es-ES_tradnl" sz="4100" b="1">
                          <a:latin typeface="Times New Roman"/>
                          <a:ea typeface="Times New Roman"/>
                          <a:cs typeface="Times New Roman"/>
                        </a:rPr>
                        <a:t>Clasificación de la Norma</a:t>
                      </a:r>
                      <a:endParaRPr lang="es-ES_tradnl" sz="4100">
                        <a:latin typeface="Times New Roman"/>
                        <a:ea typeface="Times New Roman"/>
                        <a:cs typeface="Times New Roman"/>
                      </a:endParaRPr>
                    </a:p>
                  </a:txBody>
                  <a:tcPr marL="89535" marR="89535" marT="0" marB="0"/>
                </a:tc>
                <a:extLst>
                  <a:ext uri="{0D108BD9-81ED-4DB2-BD59-A6C34878D82A}">
                    <a16:rowId xmlns:a16="http://schemas.microsoft.com/office/drawing/2014/main" val="10000"/>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698" name="Object 2"/>
          <p:cNvGraphicFramePr>
            <a:graphicFrameLocks noChangeAspect="1"/>
          </p:cNvGraphicFramePr>
          <p:nvPr>
            <p:extLst>
              <p:ext uri="{D42A27DB-BD31-4B8C-83A1-F6EECF244321}">
                <p14:modId xmlns:p14="http://schemas.microsoft.com/office/powerpoint/2010/main" val="425908310"/>
              </p:ext>
            </p:extLst>
          </p:nvPr>
        </p:nvGraphicFramePr>
        <p:xfrm>
          <a:off x="1219200" y="1905000"/>
          <a:ext cx="6400800" cy="4064000"/>
        </p:xfrm>
        <a:graphic>
          <a:graphicData uri="http://schemas.openxmlformats.org/presentationml/2006/ole">
            <mc:AlternateContent xmlns:mc="http://schemas.openxmlformats.org/markup-compatibility/2006">
              <mc:Choice xmlns:v="urn:schemas-microsoft-com:vml" Requires="v">
                <p:oleObj name="Documento" r:id="rId2" imgW="5753100" imgH="6934200" progId="Word.Document.12">
                  <p:link updateAutomatic="1"/>
                </p:oleObj>
              </mc:Choice>
              <mc:Fallback>
                <p:oleObj name="Documento" r:id="rId2" imgW="5753100" imgH="6934200" progId="Word.Document.12">
                  <p:link updateAutomatic="1"/>
                  <p:pic>
                    <p:nvPicPr>
                      <p:cNvPr id="29698"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905000"/>
                        <a:ext cx="6400800" cy="40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3" name="Picture 2" descr="propuestas-logo fundación"/>
          <p:cNvPicPr>
            <a:picLocks noChangeAspect="1" noChangeArrowheads="1"/>
          </p:cNvPicPr>
          <p:nvPr/>
        </p:nvPicPr>
        <p:blipFill>
          <a:blip r:embed="rId4"/>
          <a:srcRect/>
          <a:stretch>
            <a:fillRect/>
          </a:stretch>
        </p:blipFill>
        <p:spPr bwMode="auto">
          <a:xfrm>
            <a:off x="161925" y="384175"/>
            <a:ext cx="2505075" cy="909638"/>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22" name="Object 2"/>
          <p:cNvGraphicFramePr>
            <a:graphicFrameLocks noChangeAspect="1"/>
          </p:cNvGraphicFramePr>
          <p:nvPr>
            <p:extLst>
              <p:ext uri="{D42A27DB-BD31-4B8C-83A1-F6EECF244321}">
                <p14:modId xmlns:p14="http://schemas.microsoft.com/office/powerpoint/2010/main" val="4048999830"/>
              </p:ext>
            </p:extLst>
          </p:nvPr>
        </p:nvGraphicFramePr>
        <p:xfrm>
          <a:off x="685800" y="146050"/>
          <a:ext cx="7772400" cy="6565900"/>
        </p:xfrm>
        <a:graphic>
          <a:graphicData uri="http://schemas.openxmlformats.org/presentationml/2006/ole">
            <mc:AlternateContent xmlns:mc="http://schemas.openxmlformats.org/markup-compatibility/2006">
              <mc:Choice xmlns:v="urn:schemas-microsoft-com:vml" Requires="v">
                <p:oleObj name="Documento" r:id="rId2" imgW="5753100" imgH="6565900" progId="Word.Document.12">
                  <p:link updateAutomatic="1"/>
                </p:oleObj>
              </mc:Choice>
              <mc:Fallback>
                <p:oleObj name="Documento" r:id="rId2" imgW="5753100" imgH="6565900" progId="Word.Document.12">
                  <p:link updateAutomatic="1"/>
                  <p:pic>
                    <p:nvPicPr>
                      <p:cNvPr id="30722"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46050"/>
                        <a:ext cx="7772400" cy="656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47" name="Object 3"/>
          <p:cNvGraphicFramePr>
            <a:graphicFrameLocks noChangeAspect="1"/>
          </p:cNvGraphicFramePr>
          <p:nvPr>
            <p:extLst>
              <p:ext uri="{D42A27DB-BD31-4B8C-83A1-F6EECF244321}">
                <p14:modId xmlns:p14="http://schemas.microsoft.com/office/powerpoint/2010/main" val="1508755621"/>
              </p:ext>
            </p:extLst>
          </p:nvPr>
        </p:nvGraphicFramePr>
        <p:xfrm>
          <a:off x="1371600" y="990600"/>
          <a:ext cx="6705600" cy="5334000"/>
        </p:xfrm>
        <a:graphic>
          <a:graphicData uri="http://schemas.openxmlformats.org/presentationml/2006/ole">
            <mc:AlternateContent xmlns:mc="http://schemas.openxmlformats.org/markup-compatibility/2006">
              <mc:Choice xmlns:v="urn:schemas-microsoft-com:vml" Requires="v">
                <p:oleObj name="Documento" r:id="rId2" imgW="5753100" imgH="6921500" progId="Word.Document.12">
                  <p:link updateAutomatic="1"/>
                </p:oleObj>
              </mc:Choice>
              <mc:Fallback>
                <p:oleObj name="Documento" r:id="rId2" imgW="5753100" imgH="6921500" progId="Word.Document.12">
                  <p:link updateAutomatic="1"/>
                  <p:pic>
                    <p:nvPicPr>
                      <p:cNvPr id="31747"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990600"/>
                        <a:ext cx="6705600"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             Compilación Normativa </a:t>
            </a:r>
          </a:p>
        </p:txBody>
      </p:sp>
      <p:sp>
        <p:nvSpPr>
          <p:cNvPr id="3" name="Marcador de contenido 2"/>
          <p:cNvSpPr>
            <a:spLocks noGrp="1"/>
          </p:cNvSpPr>
          <p:nvPr>
            <p:ph idx="1"/>
          </p:nvPr>
        </p:nvSpPr>
        <p:spPr/>
        <p:txBody>
          <a:bodyPr>
            <a:normAutofit lnSpcReduction="10000"/>
          </a:bodyPr>
          <a:lstStyle/>
          <a:p>
            <a:r>
              <a:rPr lang="es-ES_tradnl"/>
              <a:t>1- Normativa del Derecho Internacional de los Derechos Humanos establecidos en el sistema  universal de protección y el sistema regional  que fue compilada por medios electrónicos. ‘2- Compilación histórica  realizada por el Consejo Nacional de Rehabilitación y Educación Especial </a:t>
            </a:r>
          </a:p>
          <a:p>
            <a:r>
              <a:rPr lang="es-ES_tradnl"/>
              <a:t>3-  Compilación normativa obtenida del Sistema Costarricense de Información Jurídica </a:t>
            </a:r>
          </a:p>
        </p:txBody>
      </p:sp>
      <p:pic>
        <p:nvPicPr>
          <p:cNvPr id="5122" name="Picture 2" descr="propuestas-logo fundación"/>
          <p:cNvPicPr>
            <a:picLocks noChangeAspect="1" noChangeArrowheads="1"/>
          </p:cNvPicPr>
          <p:nvPr/>
        </p:nvPicPr>
        <p:blipFill>
          <a:blip r:embed="rId2"/>
          <a:srcRect/>
          <a:stretch>
            <a:fillRect/>
          </a:stretch>
        </p:blipFill>
        <p:spPr bwMode="auto">
          <a:xfrm>
            <a:off x="161925" y="384175"/>
            <a:ext cx="2505075" cy="909638"/>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_tradnl"/>
              <a:t>GRACIAS</a:t>
            </a:r>
          </a:p>
        </p:txBody>
      </p:sp>
      <p:pic>
        <p:nvPicPr>
          <p:cNvPr id="4" name="Picture 2" descr="propuestas-logo fundación"/>
          <p:cNvPicPr>
            <a:picLocks noChangeAspect="1" noChangeArrowheads="1"/>
          </p:cNvPicPr>
          <p:nvPr/>
        </p:nvPicPr>
        <p:blipFill>
          <a:blip r:embed="rId2"/>
          <a:srcRect/>
          <a:stretch>
            <a:fillRect/>
          </a:stretch>
        </p:blipFill>
        <p:spPr bwMode="auto">
          <a:xfrm>
            <a:off x="161925" y="384175"/>
            <a:ext cx="2505075" cy="909638"/>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          Clasificación JERARQUICA </a:t>
            </a:r>
          </a:p>
        </p:txBody>
      </p:sp>
      <p:sp>
        <p:nvSpPr>
          <p:cNvPr id="3" name="Marcador de contenido 2"/>
          <p:cNvSpPr>
            <a:spLocks noGrp="1"/>
          </p:cNvSpPr>
          <p:nvPr>
            <p:ph idx="1"/>
          </p:nvPr>
        </p:nvSpPr>
        <p:spPr/>
        <p:txBody>
          <a:bodyPr>
            <a:normAutofit fontScale="55000" lnSpcReduction="20000"/>
          </a:bodyPr>
          <a:lstStyle/>
          <a:p>
            <a:r>
              <a:rPr lang="es-ES_tradnl"/>
              <a:t>Establecer las fuentes de derecho en las que se clasificará las normas para lo cual se sigue el principio jurídico de la jerarquización normativa establecido en la Constitución Política de Costa Rica. La cual se ve complementada por la Ley de Jurisdicción Constitucional  y la jurisprudencia emitida por la Sala Constitucional de Costa Rica </a:t>
            </a:r>
            <a:r>
              <a:rPr lang="es-ES" b="1"/>
              <a:t>Artículo 7.- </a:t>
            </a:r>
            <a:r>
              <a:rPr lang="es-ES"/>
              <a:t>Los tratados públicos, los convenios internacionales y los concordatos debidamente aprobados por la Asamblea Legislativa, tendrán desde su promulgación o desde el día que ellos designen, autoridad superior a las leyes.</a:t>
            </a:r>
            <a:br>
              <a:rPr lang="es-ES"/>
            </a:br>
            <a:r>
              <a:rPr lang="es-ES"/>
              <a:t>Los tratados públicos y los convenios internacionales referentes a la integridad territorial o la organización política del país, requerirán aprobación de la Asamblea Legislativa, por votación no menor de las tres cuartas partes de la totalidad de sus miembros, y la de los dos tercios de los miembros de una Asamblea Constituyente, convocada al efecto. </a:t>
            </a:r>
            <a:endParaRPr lang="es-ES_tradnl"/>
          </a:p>
          <a:p>
            <a:r>
              <a:rPr lang="es-ES" b="1"/>
              <a:t>ARTÍCULO 1.- </a:t>
            </a:r>
            <a:r>
              <a:rPr lang="es-ES"/>
              <a:t>La presente ley tiene como fin regular la jurisdicción constitucional, cuyo objeto es garantizar la supremacía de las normas y principios constitucionales y del Derecho Internacional o Comunitario vigente en la República, su uniforme interpretación y aplicación, así́ como los derechos y libertades fundamentales consagrados en la Constitución o en los instrumentos internacionales de derechos humanos vigentes en Costa Rica. </a:t>
            </a:r>
            <a:endParaRPr lang="es-ES_tradnl"/>
          </a:p>
          <a:p>
            <a:endParaRPr lang="es-ES_tradnl"/>
          </a:p>
        </p:txBody>
      </p:sp>
      <p:pic>
        <p:nvPicPr>
          <p:cNvPr id="6146" name="Picture 2" descr="propuestas-logo fundación"/>
          <p:cNvPicPr>
            <a:picLocks noChangeAspect="1" noChangeArrowheads="1"/>
          </p:cNvPicPr>
          <p:nvPr/>
        </p:nvPicPr>
        <p:blipFill>
          <a:blip r:embed="rId2"/>
          <a:srcRect/>
          <a:stretch>
            <a:fillRect/>
          </a:stretch>
        </p:blipFill>
        <p:spPr bwMode="auto">
          <a:xfrm>
            <a:off x="161925" y="384175"/>
            <a:ext cx="2505075" cy="90963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a:t>                 CLASIFICACION TEMATICA</a:t>
            </a:r>
          </a:p>
        </p:txBody>
      </p:sp>
      <p:sp>
        <p:nvSpPr>
          <p:cNvPr id="3" name="Marcador de contenido 2"/>
          <p:cNvSpPr>
            <a:spLocks noGrp="1"/>
          </p:cNvSpPr>
          <p:nvPr>
            <p:ph idx="1"/>
          </p:nvPr>
        </p:nvSpPr>
        <p:spPr/>
        <p:txBody>
          <a:bodyPr>
            <a:normAutofit fontScale="70000" lnSpcReduction="20000"/>
          </a:bodyPr>
          <a:lstStyle/>
          <a:p>
            <a:r>
              <a:rPr lang="es-ES_tradnl"/>
              <a:t> Determinar los criterios de clasificación de la normativa tomando como base las normas establecidas en la Convención sobre los Derechos de las Personas con Discapacidad.   Para ello se fundamentó con la clasificación sugerida por el cartel de la licitación y criterios didácticos sobre la clasificación de los derechos humanos tomando como base los criterios históricos de su reconocimiento. Con base en ello se realizó una clasificación conforme a categorías macro que permitieran el desarrollo de  descriptores que son palabras clave que definen el contenido  de un documento  y que permiten y facilitan  localizarlo en un archivo manual o informatizado.</a:t>
            </a:r>
            <a:r>
              <a:rPr lang="es-ES_tradnl" b="1"/>
              <a:t> </a:t>
            </a:r>
            <a:r>
              <a:rPr lang="es-ES_tradnl"/>
              <a:t>Y de los descriptores se establecieron </a:t>
            </a:r>
            <a:r>
              <a:rPr lang="es-ES_tradnl" err="1"/>
              <a:t>restrictores</a:t>
            </a:r>
            <a:r>
              <a:rPr lang="es-ES_tradnl"/>
              <a:t> que conforme al sistema costarricense de información jurídica son palabras o frases del común que están asociados al descriptor y restringen o guían la búsqueda de la información </a:t>
            </a:r>
            <a:r>
              <a:rPr lang="es-ES"/>
              <a:t>La Procuraduría General de la República lo define: El vocablo jurídico para que se entienda de manera univoca el contenido de los documentos. </a:t>
            </a:r>
            <a:endParaRPr lang="es-ES_tradnl"/>
          </a:p>
          <a:p>
            <a:endParaRPr lang="es-ES_tradnl"/>
          </a:p>
        </p:txBody>
      </p:sp>
      <p:pic>
        <p:nvPicPr>
          <p:cNvPr id="7172" name="Picture 4" descr="propuestas-logo fundación"/>
          <p:cNvPicPr>
            <a:picLocks noChangeAspect="1" noChangeArrowheads="1"/>
          </p:cNvPicPr>
          <p:nvPr/>
        </p:nvPicPr>
        <p:blipFill>
          <a:blip r:embed="rId2"/>
          <a:srcRect/>
          <a:stretch>
            <a:fillRect/>
          </a:stretch>
        </p:blipFill>
        <p:spPr bwMode="auto">
          <a:xfrm>
            <a:off x="161925" y="384175"/>
            <a:ext cx="2505075" cy="909638"/>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             Análisis Normativo</a:t>
            </a:r>
          </a:p>
        </p:txBody>
      </p:sp>
      <p:sp>
        <p:nvSpPr>
          <p:cNvPr id="3" name="Marcador de contenido 2"/>
          <p:cNvSpPr>
            <a:spLocks noGrp="1"/>
          </p:cNvSpPr>
          <p:nvPr>
            <p:ph idx="1"/>
          </p:nvPr>
        </p:nvSpPr>
        <p:spPr/>
        <p:txBody>
          <a:bodyPr>
            <a:normAutofit/>
          </a:bodyPr>
          <a:lstStyle/>
          <a:p>
            <a:pPr lvl="0"/>
            <a:r>
              <a:rPr lang="es-ES_tradnl"/>
              <a:t>Se diseñó un cuadro el cual contiene el nombre de la norma, un resumen de su contenido, la fuente del derecho y la clasificación conforme a los criterios establecidos.  Los cuadros corresponden a las categorías acordes a las fuentes del derecho: normas internacionales de derechos humanos, normas legales y decretos.</a:t>
            </a:r>
          </a:p>
        </p:txBody>
      </p:sp>
      <p:pic>
        <p:nvPicPr>
          <p:cNvPr id="8194" name="Picture 2" descr="propuestas-logo fundación"/>
          <p:cNvPicPr>
            <a:picLocks noChangeAspect="1" noChangeArrowheads="1"/>
          </p:cNvPicPr>
          <p:nvPr/>
        </p:nvPicPr>
        <p:blipFill>
          <a:blip r:embed="rId2"/>
          <a:srcRect/>
          <a:stretch>
            <a:fillRect/>
          </a:stretch>
        </p:blipFill>
        <p:spPr bwMode="auto">
          <a:xfrm>
            <a:off x="161925" y="384175"/>
            <a:ext cx="2505075" cy="909638"/>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             Normas Recopiladas</a:t>
            </a:r>
          </a:p>
        </p:txBody>
      </p:sp>
      <p:sp>
        <p:nvSpPr>
          <p:cNvPr id="3" name="Marcador de contenido 2"/>
          <p:cNvSpPr>
            <a:spLocks noGrp="1"/>
          </p:cNvSpPr>
          <p:nvPr>
            <p:ph idx="1"/>
          </p:nvPr>
        </p:nvSpPr>
        <p:spPr/>
        <p:txBody>
          <a:bodyPr/>
          <a:lstStyle/>
          <a:p>
            <a:r>
              <a:rPr lang="es-ES_tradnl"/>
              <a:t>126 normas</a:t>
            </a:r>
          </a:p>
          <a:p>
            <a:pPr lvl="1"/>
            <a:r>
              <a:rPr lang="es-ES_tradnl"/>
              <a:t>Tratados internacionales en derechos humanos</a:t>
            </a:r>
          </a:p>
          <a:p>
            <a:pPr lvl="1"/>
            <a:r>
              <a:rPr lang="es-ES_tradnl"/>
              <a:t>Declaración y Reglas internacionales de derechos humanos</a:t>
            </a:r>
          </a:p>
          <a:p>
            <a:pPr lvl="1"/>
            <a:r>
              <a:rPr lang="es-ES_tradnl"/>
              <a:t>Leyes</a:t>
            </a:r>
          </a:p>
          <a:p>
            <a:pPr lvl="1"/>
            <a:r>
              <a:rPr lang="es-ES_tradnl"/>
              <a:t>Reglamentos</a:t>
            </a:r>
          </a:p>
          <a:p>
            <a:pPr lvl="1"/>
            <a:r>
              <a:rPr lang="es-ES_tradnl"/>
              <a:t>Acuerdos</a:t>
            </a:r>
          </a:p>
        </p:txBody>
      </p:sp>
      <p:pic>
        <p:nvPicPr>
          <p:cNvPr id="18434" name="Picture 2" descr="propuestas-logo fundación"/>
          <p:cNvPicPr>
            <a:picLocks noChangeAspect="1" noChangeArrowheads="1"/>
          </p:cNvPicPr>
          <p:nvPr/>
        </p:nvPicPr>
        <p:blipFill>
          <a:blip r:embed="rId2"/>
          <a:srcRect/>
          <a:stretch>
            <a:fillRect/>
          </a:stretch>
        </p:blipFill>
        <p:spPr bwMode="auto">
          <a:xfrm>
            <a:off x="161925" y="384175"/>
            <a:ext cx="2505075" cy="90963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a:t>DESCRIPTORES </a:t>
            </a:r>
            <a:r>
              <a:rPr lang="es-ES"/>
              <a:t>DI Derechos Civiles y Políticos:</a:t>
            </a:r>
            <a:br>
              <a:rPr lang="es-ES_tradnl"/>
            </a:br>
            <a:r>
              <a:rPr lang="es-ES"/>
              <a:t> </a:t>
            </a:r>
            <a:br>
              <a:rPr lang="es-ES_tradnl"/>
            </a:br>
            <a:endParaRPr lang="es-ES_tradnl"/>
          </a:p>
        </p:txBody>
      </p:sp>
      <p:sp>
        <p:nvSpPr>
          <p:cNvPr id="3" name="Marcador de contenido 2"/>
          <p:cNvSpPr>
            <a:spLocks noGrp="1"/>
          </p:cNvSpPr>
          <p:nvPr>
            <p:ph idx="1"/>
          </p:nvPr>
        </p:nvSpPr>
        <p:spPr/>
        <p:txBody>
          <a:bodyPr>
            <a:normAutofit fontScale="92500"/>
          </a:bodyPr>
          <a:lstStyle/>
          <a:p>
            <a:r>
              <a:rPr lang="es-ES_tradnl" b="1" u="sng"/>
              <a:t>DI1 Derecho a la vida:   </a:t>
            </a:r>
            <a:endParaRPr lang="es-ES_tradnl"/>
          </a:p>
          <a:p>
            <a:r>
              <a:rPr lang="es-ES_tradnl"/>
              <a:t>	</a:t>
            </a:r>
            <a:r>
              <a:rPr lang="es-ES_tradnl" b="1" u="sng"/>
              <a:t>DI2 Derecho a la libertad:</a:t>
            </a:r>
            <a:endParaRPr lang="es-ES_tradnl"/>
          </a:p>
          <a:p>
            <a:r>
              <a:rPr lang="es-ES_tradnl" b="1" u="sng"/>
              <a:t>DI3 Derecho a la seguridad e integridad personales:</a:t>
            </a:r>
            <a:endParaRPr lang="es-ES_tradnl"/>
          </a:p>
          <a:p>
            <a:r>
              <a:rPr lang="es-ES_tradnl"/>
              <a:t>	</a:t>
            </a:r>
            <a:r>
              <a:rPr lang="es-ES_tradnl" b="1" u="sng"/>
              <a:t>DI4 Derecho a una Vida Libre de Violencia </a:t>
            </a:r>
            <a:endParaRPr lang="es-ES_tradnl"/>
          </a:p>
          <a:p>
            <a:r>
              <a:rPr lang="es-ES_tradnl" b="1" u="sng"/>
              <a:t>DI5 Derecho a la intimidad y Privacidad: </a:t>
            </a:r>
            <a:endParaRPr lang="es-ES_tradnl"/>
          </a:p>
          <a:p>
            <a:r>
              <a:rPr lang="es-ES_tradnl" b="1" u="sng"/>
              <a:t>DI6 Personalidad Jurídica</a:t>
            </a:r>
            <a:endParaRPr lang="es-ES_tradnl"/>
          </a:p>
          <a:p>
            <a:r>
              <a:rPr lang="es-ES_tradnl" b="1" u="sng"/>
              <a:t>DI7 Derecho a vivir en familia y en Comunidad</a:t>
            </a:r>
            <a:r>
              <a:rPr lang="es-ES_tradnl"/>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a:t>DESCRIPTORES </a:t>
            </a:r>
            <a:r>
              <a:rPr lang="es-ES"/>
              <a:t>DI Derechos Civiles y Políticos:</a:t>
            </a:r>
            <a:br>
              <a:rPr lang="es-ES_tradnl"/>
            </a:br>
            <a:endParaRPr lang="es-ES_tradnl"/>
          </a:p>
        </p:txBody>
      </p:sp>
      <p:sp>
        <p:nvSpPr>
          <p:cNvPr id="3" name="Marcador de contenido 2"/>
          <p:cNvSpPr>
            <a:spLocks noGrp="1"/>
          </p:cNvSpPr>
          <p:nvPr>
            <p:ph idx="1"/>
          </p:nvPr>
        </p:nvSpPr>
        <p:spPr/>
        <p:txBody>
          <a:bodyPr/>
          <a:lstStyle/>
          <a:p>
            <a:r>
              <a:rPr lang="es-ES_tradnl" b="1" u="sng"/>
              <a:t>DI8 Derechos políticos</a:t>
            </a:r>
            <a:r>
              <a:rPr lang="es-ES_tradnl"/>
              <a:t> </a:t>
            </a:r>
          </a:p>
          <a:p>
            <a:r>
              <a:rPr lang="es-ES_tradnl" b="1" u="sng"/>
              <a:t>DI9 Derecho a la Justicia</a:t>
            </a:r>
            <a:r>
              <a:rPr lang="es-ES_tradnl"/>
              <a:t> </a:t>
            </a:r>
          </a:p>
          <a:p>
            <a:r>
              <a:rPr lang="es-ES_tradnl" b="1" u="sng"/>
              <a:t>DI10 Derecho a la Igualdad</a:t>
            </a:r>
            <a:r>
              <a:rPr lang="es-ES_tradnl"/>
              <a:t> </a:t>
            </a:r>
          </a:p>
          <a:p>
            <a:r>
              <a:rPr lang="es-ES_tradnl" b="1" u="sng"/>
              <a:t>DI11 La No Discriminación</a:t>
            </a:r>
            <a:endParaRPr lang="es-ES_tradnl"/>
          </a:p>
          <a:p>
            <a:endParaRPr lang="es-ES_tradnl"/>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a:t>Descriptores </a:t>
            </a:r>
            <a:r>
              <a:rPr lang="es-ES_tradnl" b="1" u="sng"/>
              <a:t>DII Derechos Económicos, Sociales y Culturales</a:t>
            </a:r>
            <a:br>
              <a:rPr lang="es-ES_tradnl"/>
            </a:br>
            <a:endParaRPr lang="es-ES_tradnl"/>
          </a:p>
        </p:txBody>
      </p:sp>
      <p:sp>
        <p:nvSpPr>
          <p:cNvPr id="3" name="Marcador de contenido 2"/>
          <p:cNvSpPr>
            <a:spLocks noGrp="1"/>
          </p:cNvSpPr>
          <p:nvPr>
            <p:ph idx="1"/>
          </p:nvPr>
        </p:nvSpPr>
        <p:spPr/>
        <p:txBody>
          <a:bodyPr vert="horz" lIns="91440" tIns="45720" rIns="91440" bIns="45720" rtlCol="0" anchor="t">
            <a:normAutofit/>
          </a:bodyPr>
          <a:lstStyle/>
          <a:p>
            <a:r>
              <a:rPr lang="es-ES_tradnl" b="1" u="sng"/>
              <a:t>DII1 Derecho a la salud</a:t>
            </a:r>
            <a:endParaRPr lang="es-ES_tradnl"/>
          </a:p>
          <a:p>
            <a:r>
              <a:rPr lang="es-ES_tradnl" b="1" u="sng"/>
              <a:t>DII2 Derechos sexuales y reproductivos </a:t>
            </a:r>
            <a:endParaRPr lang="es-ES_tradnl"/>
          </a:p>
          <a:p>
            <a:r>
              <a:rPr lang="es-ES_tradnl" b="1" u="sng"/>
              <a:t>DII 3</a:t>
            </a:r>
            <a:endParaRPr lang="es-ES_tradnl">
              <a:ea typeface="Calibri"/>
              <a:cs typeface="Calibri"/>
            </a:endParaRPr>
          </a:p>
          <a:p>
            <a:r>
              <a:rPr lang="es-ES_tradnl" b="1" u="sng"/>
              <a:t>DII4 Derecho a la seguridad social</a:t>
            </a:r>
            <a:r>
              <a:rPr lang="es-ES_tradnl"/>
              <a:t> </a:t>
            </a:r>
          </a:p>
          <a:p>
            <a:r>
              <a:rPr lang="es-ES_tradnl" b="1" u="sng"/>
              <a:t>DII 5 Derecho a la educación</a:t>
            </a:r>
            <a:r>
              <a:rPr lang="es-ES_tradnl" b="1"/>
              <a:t>:  </a:t>
            </a:r>
            <a:endParaRPr lang="es-ES_tradnl"/>
          </a:p>
          <a:p>
            <a:r>
              <a:rPr lang="es-ES_tradnl" b="1" u="sng"/>
              <a:t>DII6 Derecho a la información adecuada y oportuna:</a:t>
            </a:r>
            <a:endParaRPr lang="es-ES_tradnl"/>
          </a:p>
          <a:p>
            <a:pPr>
              <a:buNone/>
            </a:pPr>
            <a:endParaRPr lang="es-ES_tradnl"/>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697fc76-3b10-4546-aa1c-c384f1b74e37">
      <Terms xmlns="http://schemas.microsoft.com/office/infopath/2007/PartnerControls"/>
    </lcf76f155ced4ddcb4097134ff3c332f>
    <TaxCatchAll xmlns="7d0e790b-6c7b-41c8-8c16-1281c61e567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49B20B161579CC4DA2B5E8D9479E7D86" ma:contentTypeVersion="15" ma:contentTypeDescription="Crear nuevo documento." ma:contentTypeScope="" ma:versionID="36138cc7fa4eae901d619f56ba7791af">
  <xsd:schema xmlns:xsd="http://www.w3.org/2001/XMLSchema" xmlns:xs="http://www.w3.org/2001/XMLSchema" xmlns:p="http://schemas.microsoft.com/office/2006/metadata/properties" xmlns:ns2="f697fc76-3b10-4546-aa1c-c384f1b74e37" xmlns:ns3="7d0e790b-6c7b-41c8-8c16-1281c61e5673" targetNamespace="http://schemas.microsoft.com/office/2006/metadata/properties" ma:root="true" ma:fieldsID="365cae6790c3a3b506e5e31c22bf0063" ns2:_="" ns3:_="">
    <xsd:import namespace="f697fc76-3b10-4546-aa1c-c384f1b74e37"/>
    <xsd:import namespace="7d0e790b-6c7b-41c8-8c16-1281c61e567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element ref="ns2:MediaServiceSearchPropertie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97fc76-3b10-4546-aa1c-c384f1b74e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lcf76f155ced4ddcb4097134ff3c332f" ma:index="19" nillable="true" ma:taxonomy="true" ma:internalName="lcf76f155ced4ddcb4097134ff3c332f" ma:taxonomyFieldName="MediaServiceImageTags" ma:displayName="Etiquetas de imagen" ma:readOnly="false" ma:fieldId="{5cf76f15-5ced-4ddc-b409-7134ff3c332f}" ma:taxonomyMulti="true" ma:sspId="4657b88c-245f-4bab-9705-d1d56bb451fe"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d0e790b-6c7b-41c8-8c16-1281c61e5673" elementFormDefault="qualified">
    <xsd:import namespace="http://schemas.microsoft.com/office/2006/documentManagement/types"/>
    <xsd:import namespace="http://schemas.microsoft.com/office/infopath/2007/PartnerControls"/>
    <xsd:element name="SharedWithUsers" ma:index="11"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talles de uso compartido" ma:internalName="SharedWithDetails" ma:readOnly="true">
      <xsd:simpleType>
        <xsd:restriction base="dms:Note">
          <xsd:maxLength value="255"/>
        </xsd:restriction>
      </xsd:simpleType>
    </xsd:element>
    <xsd:element name="TaxCatchAll" ma:index="20" nillable="true" ma:displayName="Taxonomy Catch All Column" ma:hidden="true" ma:list="{688d3581-7c4e-4b41-9ca3-72f75289ae49}" ma:internalName="TaxCatchAll" ma:showField="CatchAllData" ma:web="7d0e790b-6c7b-41c8-8c16-1281c61e567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FA4E00B-FAEC-4952-B625-F397EEC337BF}">
  <ds:schemaRefs>
    <ds:schemaRef ds:uri="7d0e790b-6c7b-41c8-8c16-1281c61e5673"/>
    <ds:schemaRef ds:uri="f697fc76-3b10-4546-aa1c-c384f1b74e37"/>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83F6EDCD-B2C0-4724-BE5C-E24E772955A5}">
  <ds:schemaRefs>
    <ds:schemaRef ds:uri="http://schemas.microsoft.com/sharepoint/v3/contenttype/forms"/>
  </ds:schemaRefs>
</ds:datastoreItem>
</file>

<file path=customXml/itemProps3.xml><?xml version="1.0" encoding="utf-8"?>
<ds:datastoreItem xmlns:ds="http://schemas.openxmlformats.org/officeDocument/2006/customXml" ds:itemID="{67037EB5-4E2C-48F3-AF52-B6C0EDB4511C}">
  <ds:schemaRefs>
    <ds:schemaRef ds:uri="7d0e790b-6c7b-41c8-8c16-1281c61e5673"/>
    <ds:schemaRef ds:uri="f697fc76-3b10-4546-aa1c-c384f1b74e3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(4:3)</PresentationFormat>
  <Slides>20</Slides>
  <Notes>0</Notes>
  <HiddenSlides>0</HiddenSlide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Tema de Office</vt:lpstr>
      <vt:lpstr>COMPILACIÓN, CLASIFICACIÓN Y ANÁLISIS DE LA LEGISLACIÓN VIGENTE SOBRE LOS DERECHOS DE LAS PERSONAS CON DISCAPACIDAD CD2014-000193-99999 </vt:lpstr>
      <vt:lpstr>             Compilación Normativa </vt:lpstr>
      <vt:lpstr>          Clasificación JERARQUICA </vt:lpstr>
      <vt:lpstr>                 CLASIFICACION TEMATICA</vt:lpstr>
      <vt:lpstr>             Análisis Normativo</vt:lpstr>
      <vt:lpstr>             Normas Recopiladas</vt:lpstr>
      <vt:lpstr>DESCRIPTORES DI Derechos Civiles y Políticos:   </vt:lpstr>
      <vt:lpstr>DESCRIPTORES DI Derechos Civiles y Políticos: </vt:lpstr>
      <vt:lpstr>Descriptores DII Derechos Económicos, Sociales y Culturales </vt:lpstr>
      <vt:lpstr>Descriptores DII Derechos Económicos, Sociales y Culturales</vt:lpstr>
      <vt:lpstr>DESCRIPTORES DIII Derechos de los Pueblos </vt:lpstr>
      <vt:lpstr> DESCRIPTORES DIV Derechos de la Diversidad Poblacional </vt:lpstr>
      <vt:lpstr>DESCRIPTORES DV Interpretación Jurídica </vt:lpstr>
      <vt:lpstr>DESCRIPTORES DVI Obligaciones del Estado </vt:lpstr>
      <vt:lpstr>DESCRIPTORES DVI Obligaciones del Estado</vt:lpstr>
      <vt:lpstr>PowerPoint Presentation</vt:lpstr>
      <vt:lpstr>PowerPoint Presentation</vt:lpstr>
      <vt:lpstr>PowerPoint Presentation</vt:lpstr>
      <vt:lpstr>PowerPoint Presentation</vt:lpstr>
      <vt:lpstr>GRACIAS</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COMPILACIÓN, CLASIFICACIÓN Y ANÁLISIS DE LA LEGISLACIÓN VIGENTE SOBRE LOS DERECHOS DE LAS PERSONAS CON DISCAPACIDAD CD2014-000193-99999 </dc:title>
  <dc:creator>Rodrigo Jimenez</dc:creator>
  <cp:revision>1</cp:revision>
  <dcterms:created xsi:type="dcterms:W3CDTF">2015-04-09T15:59:44Z</dcterms:created>
  <dcterms:modified xsi:type="dcterms:W3CDTF">2025-09-04T21:00:24Z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0x01010049B20B161579CC4DA2B5E8D9479E7D86</vt:lpwstr>
  </property>
  <property fmtid="{D5CDD505-2E9C-101B-9397-08002B2CF9AE}" pid="3" name="MediaServiceImageTags">
    <vt:lpwstr/>
  </property>
</Properties>
</file>