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946900" cy="9271000"/>
  <p:defaultTextStyle>
    <a:defPPr>
      <a:defRPr lang="es-C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F10"/>
    <a:srgbClr val="084C8D"/>
    <a:srgbClr val="0066CC"/>
    <a:srgbClr val="005B3F"/>
    <a:srgbClr val="0033CC"/>
    <a:srgbClr val="3F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8" autoAdjust="0"/>
    <p:restoredTop sz="94660"/>
  </p:normalViewPr>
  <p:slideViewPr>
    <p:cSldViewPr>
      <p:cViewPr varScale="1">
        <p:scale>
          <a:sx n="51" d="100"/>
          <a:sy n="51" d="100"/>
        </p:scale>
        <p:origin x="157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9900" cy="46355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l">
              <a:defRPr sz="1200"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35413" y="0"/>
            <a:ext cx="3009900" cy="46355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r">
              <a:defRPr sz="1200"/>
            </a:lvl1pPr>
          </a:lstStyle>
          <a:p>
            <a:pPr>
              <a:defRPr/>
            </a:pPr>
            <a:fld id="{4CD444F9-7FE5-484B-BC27-448E2B3A77D8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5" tIns="46333" rIns="92665" bIns="46333" rtlCol="0" anchor="ctr"/>
          <a:lstStyle/>
          <a:p>
            <a:pPr lvl="0"/>
            <a:endParaRPr lang="es-CR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5325" y="4403725"/>
            <a:ext cx="5556250" cy="4171950"/>
          </a:xfrm>
          <a:prstGeom prst="rect">
            <a:avLst/>
          </a:prstGeom>
        </p:spPr>
        <p:txBody>
          <a:bodyPr vert="horz" lIns="92665" tIns="46333" rIns="92665" bIns="46333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CR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09900" cy="463550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35413" y="8805863"/>
            <a:ext cx="3009900" cy="463550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r">
              <a:defRPr sz="1200"/>
            </a:lvl1pPr>
          </a:lstStyle>
          <a:p>
            <a:pPr>
              <a:defRPr/>
            </a:pPr>
            <a:fld id="{4FB2B591-0C98-4D93-96C3-F1FB33BECA78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R"/>
              <a:t>Meter información de la OMS</a:t>
            </a:r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BF9309-6B5C-4B28-B77C-892AAD4F09C6}" type="slidenum">
              <a:rPr lang="es-CR" smtClean="0"/>
              <a:pPr/>
              <a:t>2</a:t>
            </a:fld>
            <a:endParaRPr lang="es-C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R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160F77-0987-49DB-A05C-7258EC460A71}" type="slidenum">
              <a:rPr lang="es-CR" smtClean="0"/>
              <a:pPr/>
              <a:t>3</a:t>
            </a:fld>
            <a:endParaRPr lang="es-C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R"/>
              <a:t>46 bis</a:t>
            </a:r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B100E9-B971-4457-A71E-5B579FF7469D}" type="slidenum">
              <a:rPr lang="es-CR" smtClean="0"/>
              <a:pPr/>
              <a:t>5</a:t>
            </a:fld>
            <a:endParaRPr lang="es-C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0"/>
            <a:ext cx="9010650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43688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Elipse"/>
          <p:cNvSpPr/>
          <p:nvPr userDrawn="1"/>
        </p:nvSpPr>
        <p:spPr>
          <a:xfrm>
            <a:off x="1428750" y="0"/>
            <a:ext cx="1857375" cy="128587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FE5F10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84C8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R" dirty="0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2582-8BB6-4AFA-8421-7A79034B1682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A1C85-A6A8-4C4A-9E29-04D2A8661F91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1A338-FE72-485D-8DCA-0819EE26C478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197DB-5FE4-47D7-8E03-0789ED865EE1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0C2AA-12DC-4059-88AB-11EA3DBA154E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38AD0-4ED4-4E2D-9F63-C5678263FDC1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C1DBE-6E98-496A-824B-FBF531E41994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9575D-B7DA-425D-B800-3D53526E227C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CD416-35E2-43C5-AC31-5FD1B5C95DD6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1B3A0-BF54-491B-9D39-2DA8FD8B581C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BFA12-6D0E-4227-81DF-778D180A49C1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13E00-9005-4839-86FB-0426D2DFD630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EBE60-9249-4359-A94F-04119503BE9C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3C3F8-6013-4060-8747-4E5BEAB455D1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E378A-88CC-42A1-AF3F-3AD4138BB1EE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660DD-BFD4-4A28-988A-8D6122B44269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65505-FE03-4439-A568-80EC8C02CBC2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2AE6F-8086-4EC7-99C7-2FD39E0951DB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6DC3F-BD41-47DE-89E6-77E8CEF84B61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4237A-A94B-49EA-8A6D-4317DF6DD32D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R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875EE-2122-484C-B311-FC671AFE52A1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9FB7-6B6F-40F1-B7ED-AE261581803F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3350" y="0"/>
            <a:ext cx="9010650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643688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28625" y="12144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28625" y="2643188"/>
            <a:ext cx="82296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70D400-3DE3-4CD2-BE98-82943D4F741B}" type="datetimeFigureOut">
              <a:rPr lang="es-CR"/>
              <a:pPr>
                <a:defRPr/>
              </a:pPr>
              <a:t>24/2/2026</a:t>
            </a:fld>
            <a:endParaRPr lang="es-C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F15698-2D30-48D5-9E00-16BFA4DEB98B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  <p:sp>
        <p:nvSpPr>
          <p:cNvPr id="9" name="8 Elipse"/>
          <p:cNvSpPr/>
          <p:nvPr userDrawn="1"/>
        </p:nvSpPr>
        <p:spPr>
          <a:xfrm>
            <a:off x="1428750" y="0"/>
            <a:ext cx="1857375" cy="128587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FE5F1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E5F1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E5F1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E5F1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E5F1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E5F1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E5F1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E5F1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E5F1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84C8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84C8D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84C8D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84C8D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84C8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43688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13 Título"/>
          <p:cNvSpPr>
            <a:spLocks noGrp="1"/>
          </p:cNvSpPr>
          <p:nvPr>
            <p:ph type="ctrTitle"/>
          </p:nvPr>
        </p:nvSpPr>
        <p:spPr>
          <a:xfrm>
            <a:off x="214313" y="2130425"/>
            <a:ext cx="8786812" cy="1470025"/>
          </a:xfrm>
        </p:spPr>
        <p:txBody>
          <a:bodyPr/>
          <a:lstStyle/>
          <a:p>
            <a:pPr eaLnBrk="1" hangingPunct="1"/>
            <a:r>
              <a:rPr lang="es-CR" sz="4800"/>
              <a:t>Discapacidad en Costa Rica</a:t>
            </a:r>
          </a:p>
        </p:txBody>
      </p:sp>
      <p:sp>
        <p:nvSpPr>
          <p:cNvPr id="3076" name="4 Subtítulo"/>
          <p:cNvSpPr>
            <a:spLocks noGrp="1"/>
          </p:cNvSpPr>
          <p:nvPr>
            <p:ph type="subTitle" idx="1"/>
          </p:nvPr>
        </p:nvSpPr>
        <p:spPr>
          <a:xfrm>
            <a:off x="642938" y="3886200"/>
            <a:ext cx="7858125" cy="1614488"/>
          </a:xfrm>
        </p:spPr>
        <p:txBody>
          <a:bodyPr/>
          <a:lstStyle/>
          <a:p>
            <a:r>
              <a:rPr lang="es-CR" sz="3600" b="1"/>
              <a:t>Realidad y retos</a:t>
            </a:r>
          </a:p>
          <a:p>
            <a:r>
              <a:rPr lang="es-CR"/>
              <a:t>Consejo Nacional de Rehabilitación y Educación Especial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Título"/>
          <p:cNvSpPr txBox="1">
            <a:spLocks/>
          </p:cNvSpPr>
          <p:nvPr/>
        </p:nvSpPr>
        <p:spPr>
          <a:xfrm>
            <a:off x="3000364" y="271464"/>
            <a:ext cx="4619636" cy="13620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Nuevo desafío</a:t>
            </a:r>
            <a:endParaRPr kumimoji="0" lang="es-CR" sz="4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4 Marcador de texto"/>
          <p:cNvSpPr txBox="1">
            <a:spLocks/>
          </p:cNvSpPr>
          <p:nvPr/>
        </p:nvSpPr>
        <p:spPr>
          <a:xfrm>
            <a:off x="500034" y="1571612"/>
            <a:ext cx="3886200" cy="228600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MX" sz="2200" b="0" i="0" u="none" strike="noStrike" kern="1200" cap="none" spc="0" normalizeH="0" baseline="0" noProof="0" dirty="0">
                <a:ln>
                  <a:noFill/>
                </a:ln>
                <a:solidFill>
                  <a:srgbClr val="084C8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 contrario de probar que las personas con discapacidad  son el 10%, necesitamos convencer a la sociedad que somos una parte  insustituible del 100%</a:t>
            </a:r>
            <a:endParaRPr kumimoji="0" lang="es-CR" sz="2200" b="0" i="0" u="none" strike="noStrike" kern="1200" cap="none" spc="0" normalizeH="0" baseline="0" noProof="0" dirty="0">
              <a:ln>
                <a:noFill/>
              </a:ln>
              <a:solidFill>
                <a:srgbClr val="084C8D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3 Imagen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929066"/>
            <a:ext cx="3500398" cy="2333599"/>
          </a:xfrm>
          <a:prstGeom prst="rect">
            <a:avLst/>
          </a:prstGeom>
        </p:spPr>
      </p:pic>
      <p:pic>
        <p:nvPicPr>
          <p:cNvPr id="5" name="4 Imagen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500175"/>
            <a:ext cx="3570337" cy="2428892"/>
          </a:xfrm>
          <a:prstGeom prst="rect">
            <a:avLst/>
          </a:prstGeom>
        </p:spPr>
      </p:pic>
      <p:sp>
        <p:nvSpPr>
          <p:cNvPr id="6" name="4 Marcador de texto"/>
          <p:cNvSpPr txBox="1">
            <a:spLocks/>
          </p:cNvSpPr>
          <p:nvPr/>
        </p:nvSpPr>
        <p:spPr>
          <a:xfrm>
            <a:off x="4500562" y="4286256"/>
            <a:ext cx="4000528" cy="192882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54864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s-MX" sz="2200" dirty="0">
                <a:solidFill>
                  <a:srgbClr val="084C8D"/>
                </a:solidFill>
                <a:latin typeface="+mn-lt"/>
                <a:cs typeface="+mn-cs"/>
              </a:rPr>
              <a:t>Incluir: es la certeza de que todas las personas tienen derecho a participar activamente en todos los ámbitos de la sociedad.</a:t>
            </a:r>
            <a:endParaRPr lang="es-CR" sz="2200" dirty="0">
              <a:solidFill>
                <a:srgbClr val="084C8D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eaLnBrk="1" hangingPunct="1"/>
            <a:r>
              <a:rPr lang="es-CR" sz="3600"/>
              <a:t>Realidad de las personas con discapacidad en Costa Rica</a:t>
            </a:r>
          </a:p>
        </p:txBody>
      </p:sp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357188" y="2286000"/>
            <a:ext cx="8229600" cy="4214813"/>
          </a:xfrm>
        </p:spPr>
        <p:txBody>
          <a:bodyPr/>
          <a:lstStyle/>
          <a:p>
            <a:pPr marL="409575" indent="-409575" eaLnBrk="1" hangingPunct="1">
              <a:defRPr/>
            </a:pPr>
            <a:r>
              <a:rPr lang="es-CR" sz="2800" dirty="0"/>
              <a:t>Según la OMS las personas con discapacidad son el 10% de la población, si en C.R. hay 2.822.491 electores </a:t>
            </a:r>
          </a:p>
          <a:p>
            <a:pPr marL="809625" lvl="1" indent="-409575" eaLnBrk="1" hangingPunct="1">
              <a:defRPr/>
            </a:pPr>
            <a:r>
              <a:rPr lang="es-CR" sz="2400" dirty="0"/>
              <a:t>282.249 electores con discapacidad.</a:t>
            </a:r>
          </a:p>
          <a:p>
            <a:pPr marL="809625" lvl="1" indent="-409575" eaLnBrk="1" hangingPunct="1">
              <a:buFont typeface="Arial" charset="0"/>
              <a:buNone/>
              <a:defRPr/>
            </a:pPr>
            <a:endParaRPr lang="es-CR" sz="2400" dirty="0"/>
          </a:p>
          <a:p>
            <a:pPr algn="just">
              <a:defRPr/>
            </a:pPr>
            <a:r>
              <a:rPr lang="es-CR" sz="2000" dirty="0"/>
              <a:t>Las personas con discapacidad incluyen a aquellas que tengan deficiencias físicas, mentales, intelectuales o sensoriales a largo plazo que, al interactuar con diversas barreras, puedan impedir su participación plena y efectiva en la sociedad, en igualdad de condiciones con las demás. </a:t>
            </a:r>
            <a:r>
              <a:rPr lang="es-CR" sz="1600" dirty="0"/>
              <a:t>(Convención sobre los derechos de las personas con discapacidad)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3600"/>
              <a:t>Realidad en Educación de las Personas con discapacidad</a:t>
            </a: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428625" y="2357438"/>
            <a:ext cx="5143500" cy="3686175"/>
          </a:xfrm>
        </p:spPr>
        <p:txBody>
          <a:bodyPr/>
          <a:lstStyle/>
          <a:p>
            <a:r>
              <a:rPr lang="es-CR" sz="2400"/>
              <a:t>19% de las Pcd no tiene ningún nivel educativo</a:t>
            </a:r>
          </a:p>
          <a:p>
            <a:r>
              <a:rPr lang="es-CR" sz="2400"/>
              <a:t>39.7% sólo tiene primaria completa</a:t>
            </a:r>
          </a:p>
          <a:p>
            <a:r>
              <a:rPr lang="es-CR" sz="2400"/>
              <a:t>15% tiene secundaria</a:t>
            </a:r>
          </a:p>
          <a:p>
            <a:r>
              <a:rPr lang="es-ES_tradnl" sz="2400"/>
              <a:t>28.4% asiste a educación especial</a:t>
            </a:r>
            <a:endParaRPr lang="es-CR" sz="2400"/>
          </a:p>
          <a:p>
            <a:r>
              <a:rPr lang="es-ES_tradnl" sz="2400"/>
              <a:t>67% de estudiantes no recibió la ayuda técnica que requería</a:t>
            </a:r>
            <a:endParaRPr lang="es-CR" sz="2400"/>
          </a:p>
        </p:txBody>
      </p:sp>
      <p:pic>
        <p:nvPicPr>
          <p:cNvPr id="5124" name="5 Imagen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2643188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3600"/>
              <a:t>Realidad en Empleo de las Personas con discapacidad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428625" y="2643188"/>
            <a:ext cx="4214813" cy="3400425"/>
          </a:xfrm>
        </p:spPr>
        <p:txBody>
          <a:bodyPr/>
          <a:lstStyle/>
          <a:p>
            <a:r>
              <a:rPr lang="es-CR" sz="2400" dirty="0"/>
              <a:t>95% de las personas con discapacidad de la PEA están desempleadas o subempleadas.</a:t>
            </a:r>
          </a:p>
          <a:p>
            <a:pPr>
              <a:buFont typeface="Arial" charset="0"/>
              <a:buNone/>
            </a:pPr>
            <a:endParaRPr lang="es-CR" sz="2400" dirty="0"/>
          </a:p>
          <a:p>
            <a:r>
              <a:rPr lang="es-CR" sz="2400" dirty="0"/>
              <a:t>67% tienen un año o más de buscar empleo</a:t>
            </a:r>
          </a:p>
        </p:txBody>
      </p:sp>
      <p:pic>
        <p:nvPicPr>
          <p:cNvPr id="6148" name="4 Imagen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786063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3600"/>
              <a:t>Realidad en transporte de las Personas con discapacidad</a:t>
            </a:r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>
          <a:xfrm>
            <a:off x="285750" y="2857500"/>
            <a:ext cx="5000625" cy="3400425"/>
          </a:xfrm>
        </p:spPr>
        <p:txBody>
          <a:bodyPr/>
          <a:lstStyle/>
          <a:p>
            <a:r>
              <a:rPr lang="es-CR" sz="2400"/>
              <a:t>79% de las personas con discapacidad física rara vez o nunca usan el servicio de bus</a:t>
            </a:r>
          </a:p>
          <a:p>
            <a:pPr lvl="1"/>
            <a:r>
              <a:rPr lang="es-CR" sz="2000"/>
              <a:t>23% dice que es inaccesible</a:t>
            </a:r>
          </a:p>
          <a:p>
            <a:pPr lvl="1"/>
            <a:r>
              <a:rPr lang="es-CR" sz="2000"/>
              <a:t>15.2% dice que han recibido maltrato del conductor</a:t>
            </a:r>
          </a:p>
          <a:p>
            <a:pPr lvl="1"/>
            <a:r>
              <a:rPr lang="es-CR" sz="2000"/>
              <a:t>6.7% dice requerir ayuda de otra persona</a:t>
            </a:r>
          </a:p>
        </p:txBody>
      </p:sp>
      <p:pic>
        <p:nvPicPr>
          <p:cNvPr id="7172" name="6 Imagen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5000625" y="2714625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3600"/>
              <a:t>Realidad social de las Personas con discapacidad.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428625" y="2814638"/>
            <a:ext cx="4143375" cy="3400425"/>
          </a:xfrm>
        </p:spPr>
        <p:txBody>
          <a:bodyPr/>
          <a:lstStyle/>
          <a:p>
            <a:r>
              <a:rPr lang="es-CR" sz="2400"/>
              <a:t>Círculo vicioso pobreza-discapacidad-pobreza</a:t>
            </a:r>
          </a:p>
          <a:p>
            <a:pPr>
              <a:buFont typeface="Arial" charset="0"/>
              <a:buNone/>
            </a:pPr>
            <a:endParaRPr lang="es-CR" sz="2400"/>
          </a:p>
          <a:p>
            <a:r>
              <a:rPr lang="es-CR" sz="2400"/>
              <a:t>58% de las personas con discapacidad viven en casas inaccesibles.</a:t>
            </a:r>
          </a:p>
        </p:txBody>
      </p:sp>
      <p:pic>
        <p:nvPicPr>
          <p:cNvPr id="8196" name="6 Imagen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3000375"/>
            <a:ext cx="367823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3600" dirty="0"/>
              <a:t>Realidad en acceso a sitios públicos de las Personas con discapacidad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428625" y="2643188"/>
            <a:ext cx="5072063" cy="3400425"/>
          </a:xfrm>
        </p:spPr>
        <p:txBody>
          <a:bodyPr/>
          <a:lstStyle/>
          <a:p>
            <a:r>
              <a:rPr lang="es-CR" sz="2400"/>
              <a:t>Percepción de inaccesibilidad de los sitios públicos por las Personas con discapacidad</a:t>
            </a:r>
          </a:p>
          <a:p>
            <a:pPr lvl="1"/>
            <a:r>
              <a:rPr lang="es-CR" sz="2000"/>
              <a:t>Clínicas  41.8%</a:t>
            </a:r>
          </a:p>
          <a:p>
            <a:pPr lvl="1"/>
            <a:r>
              <a:rPr lang="es-CR" sz="2000"/>
              <a:t>Centros de estudio  37.7%</a:t>
            </a:r>
          </a:p>
          <a:p>
            <a:pPr lvl="1"/>
            <a:r>
              <a:rPr lang="es-CR" sz="2000"/>
              <a:t>Edificios públicos 37.1%</a:t>
            </a:r>
          </a:p>
          <a:p>
            <a:pPr lvl="1"/>
            <a:r>
              <a:rPr lang="es-CR" sz="2000"/>
              <a:t>Parques nacionales 34 %</a:t>
            </a:r>
          </a:p>
        </p:txBody>
      </p:sp>
      <p:pic>
        <p:nvPicPr>
          <p:cNvPr id="9220" name="4 Imagen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2857500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r>
              <a:rPr lang="es-CR" sz="3600"/>
              <a:t>Realidad de la discapacidad en las instituciones públicas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357188" y="2243138"/>
            <a:ext cx="8501062" cy="3614737"/>
          </a:xfrm>
        </p:spPr>
        <p:txBody>
          <a:bodyPr/>
          <a:lstStyle/>
          <a:p>
            <a:r>
              <a:rPr lang="es-CR" sz="2400"/>
              <a:t>70% no cuenta con Comisiones institucionales en Materia de Discapacidad (CIMAD)</a:t>
            </a:r>
          </a:p>
          <a:p>
            <a:r>
              <a:rPr lang="es-ES_tradnl" sz="2400"/>
              <a:t>40% no cuentan con directrices en discapacidad</a:t>
            </a:r>
          </a:p>
          <a:p>
            <a:r>
              <a:rPr lang="es-ES_tradnl" sz="2400"/>
              <a:t>38% no contemplan líneas de acción y presupuestarias en discapacidad</a:t>
            </a:r>
          </a:p>
          <a:p>
            <a:r>
              <a:rPr lang="es-ES_tradnl" sz="2400"/>
              <a:t>61% ha implementado algún tipo de apoyo en la accesibilidad a la información</a:t>
            </a:r>
          </a:p>
          <a:p>
            <a:r>
              <a:rPr lang="es-ES_tradnl" sz="2400"/>
              <a:t>71% NO ha promovido el apoyo, creación y fortalecimiento de las organizaciones abocadas al trabajo con la población con discapacidad</a:t>
            </a:r>
            <a:endParaRPr lang="es-CR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1143000"/>
          </a:xfrm>
        </p:spPr>
        <p:txBody>
          <a:bodyPr/>
          <a:lstStyle/>
          <a:p>
            <a:r>
              <a:rPr lang="es-CR"/>
              <a:t>Retos principales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428625" y="2000250"/>
            <a:ext cx="8229600" cy="4071938"/>
          </a:xfrm>
        </p:spPr>
        <p:txBody>
          <a:bodyPr/>
          <a:lstStyle/>
          <a:p>
            <a:r>
              <a:rPr lang="es-CR" sz="2800" dirty="0"/>
              <a:t>Firma del decreto Políticas Públicas en discapacidad 2010-2020</a:t>
            </a:r>
          </a:p>
          <a:p>
            <a:r>
              <a:rPr lang="es-CR" sz="2800" dirty="0"/>
              <a:t>Inclusión de las prioridades de política en discapacidad en el Plan Nacional de Desarrollo 2010-2014.</a:t>
            </a:r>
          </a:p>
          <a:p>
            <a:r>
              <a:rPr lang="es-CR" sz="2800" dirty="0"/>
              <a:t>Fortalecimiento del ente rector</a:t>
            </a:r>
          </a:p>
          <a:p>
            <a:pPr lvl="1"/>
            <a:r>
              <a:rPr lang="es-CR" sz="2400" dirty="0"/>
              <a:t>Ley de creación del INADIS</a:t>
            </a:r>
          </a:p>
          <a:p>
            <a:pPr lvl="1"/>
            <a:r>
              <a:rPr lang="es-CR" sz="2400" dirty="0"/>
              <a:t>Modernización de la institución</a:t>
            </a:r>
          </a:p>
          <a:p>
            <a:endParaRPr lang="es-CR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B20B161579CC4DA2B5E8D9479E7D86" ma:contentTypeVersion="15" ma:contentTypeDescription="Crear nuevo documento." ma:contentTypeScope="" ma:versionID="36138cc7fa4eae901d619f56ba7791af">
  <xsd:schema xmlns:xsd="http://www.w3.org/2001/XMLSchema" xmlns:xs="http://www.w3.org/2001/XMLSchema" xmlns:p="http://schemas.microsoft.com/office/2006/metadata/properties" xmlns:ns2="f697fc76-3b10-4546-aa1c-c384f1b74e37" xmlns:ns3="7d0e790b-6c7b-41c8-8c16-1281c61e5673" targetNamespace="http://schemas.microsoft.com/office/2006/metadata/properties" ma:root="true" ma:fieldsID="365cae6790c3a3b506e5e31c22bf0063" ns2:_="" ns3:_="">
    <xsd:import namespace="f697fc76-3b10-4546-aa1c-c384f1b74e37"/>
    <xsd:import namespace="7d0e790b-6c7b-41c8-8c16-1281c61e56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97fc76-3b10-4546-aa1c-c384f1b74e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4657b88c-245f-4bab-9705-d1d56bb451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e790b-6c7b-41c8-8c16-1281c61e5673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688d3581-7c4e-4b41-9ca3-72f75289ae49}" ma:internalName="TaxCatchAll" ma:showField="CatchAllData" ma:web="7d0e790b-6c7b-41c8-8c16-1281c61e56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697fc76-3b10-4546-aa1c-c384f1b74e37">
      <Terms xmlns="http://schemas.microsoft.com/office/infopath/2007/PartnerControls"/>
    </lcf76f155ced4ddcb4097134ff3c332f>
    <TaxCatchAll xmlns="7d0e790b-6c7b-41c8-8c16-1281c61e567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73DCCD-B38D-4DF6-B587-51696D2E04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97fc76-3b10-4546-aa1c-c384f1b74e37"/>
    <ds:schemaRef ds:uri="7d0e790b-6c7b-41c8-8c16-1281c61e56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D6EF1A-8AA0-4FD1-AB41-64CF830AC08E}">
  <ds:schemaRefs>
    <ds:schemaRef ds:uri="http://schemas.microsoft.com/office/2006/metadata/properties"/>
    <ds:schemaRef ds:uri="http://schemas.microsoft.com/office/infopath/2007/PartnerControls"/>
    <ds:schemaRef ds:uri="f697fc76-3b10-4546-aa1c-c384f1b74e37"/>
    <ds:schemaRef ds:uri="7d0e790b-6c7b-41c8-8c16-1281c61e5673"/>
  </ds:schemaRefs>
</ds:datastoreItem>
</file>

<file path=customXml/itemProps3.xml><?xml version="1.0" encoding="utf-8"?>
<ds:datastoreItem xmlns:ds="http://schemas.openxmlformats.org/officeDocument/2006/customXml" ds:itemID="{BEC96704-C219-4BBF-954D-216889D9CF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475</Words>
  <Application>Microsoft Office PowerPoint</Application>
  <PresentationFormat>Presentación en pantalla (4:3)</PresentationFormat>
  <Paragraphs>53</Paragraphs>
  <Slides>10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 2</vt:lpstr>
      <vt:lpstr>Tema de Office</vt:lpstr>
      <vt:lpstr>Discapacidad en Costa Rica</vt:lpstr>
      <vt:lpstr>Realidad de las personas con discapacidad en Costa Rica</vt:lpstr>
      <vt:lpstr>Realidad en Educación de las Personas con discapacidad</vt:lpstr>
      <vt:lpstr>Realidad en Empleo de las Personas con discapacidad</vt:lpstr>
      <vt:lpstr>Realidad en transporte de las Personas con discapacidad</vt:lpstr>
      <vt:lpstr>Realidad social de las Personas con discapacidad.</vt:lpstr>
      <vt:lpstr>Realidad en acceso a sitios públicos de las Personas con discapacidad</vt:lpstr>
      <vt:lpstr>Realidad de la discapacidad en las instituciones públicas</vt:lpstr>
      <vt:lpstr>Retos principales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José Alberto Blanco Méndez</dc:creator>
  <cp:lastModifiedBy>Ilse Herrera Arias</cp:lastModifiedBy>
  <cp:revision>96</cp:revision>
  <dcterms:created xsi:type="dcterms:W3CDTF">2009-11-25T18:27:43Z</dcterms:created>
  <dcterms:modified xsi:type="dcterms:W3CDTF">2026-02-25T00:57:11Z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0x01010049B20B161579CC4DA2B5E8D9479E7D86</vt:lpwstr>
  </property>
</Properties>
</file>